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5"/>
  </p:notesMasterIdLst>
  <p:handoutMasterIdLst>
    <p:handoutMasterId r:id="rId56"/>
  </p:handoutMasterIdLst>
  <p:sldIdLst>
    <p:sldId id="409" r:id="rId2"/>
    <p:sldId id="446" r:id="rId3"/>
    <p:sldId id="428" r:id="rId4"/>
    <p:sldId id="410" r:id="rId5"/>
    <p:sldId id="440" r:id="rId6"/>
    <p:sldId id="411" r:id="rId7"/>
    <p:sldId id="385" r:id="rId8"/>
    <p:sldId id="368" r:id="rId9"/>
    <p:sldId id="443" r:id="rId10"/>
    <p:sldId id="444" r:id="rId11"/>
    <p:sldId id="445" r:id="rId12"/>
    <p:sldId id="379" r:id="rId13"/>
    <p:sldId id="441" r:id="rId14"/>
    <p:sldId id="369" r:id="rId15"/>
    <p:sldId id="381" r:id="rId16"/>
    <p:sldId id="372" r:id="rId17"/>
    <p:sldId id="393" r:id="rId18"/>
    <p:sldId id="431" r:id="rId19"/>
    <p:sldId id="433" r:id="rId20"/>
    <p:sldId id="435" r:id="rId21"/>
    <p:sldId id="382" r:id="rId22"/>
    <p:sldId id="384" r:id="rId23"/>
    <p:sldId id="386" r:id="rId24"/>
    <p:sldId id="390" r:id="rId25"/>
    <p:sldId id="391" r:id="rId26"/>
    <p:sldId id="392" r:id="rId27"/>
    <p:sldId id="388" r:id="rId28"/>
    <p:sldId id="425" r:id="rId29"/>
    <p:sldId id="426" r:id="rId30"/>
    <p:sldId id="447" r:id="rId31"/>
    <p:sldId id="395" r:id="rId32"/>
    <p:sldId id="397" r:id="rId33"/>
    <p:sldId id="402" r:id="rId34"/>
    <p:sldId id="403" r:id="rId35"/>
    <p:sldId id="398" r:id="rId36"/>
    <p:sldId id="404" r:id="rId37"/>
    <p:sldId id="405" r:id="rId38"/>
    <p:sldId id="406" r:id="rId39"/>
    <p:sldId id="407" r:id="rId40"/>
    <p:sldId id="414" r:id="rId41"/>
    <p:sldId id="417" r:id="rId42"/>
    <p:sldId id="416" r:id="rId43"/>
    <p:sldId id="418" r:id="rId44"/>
    <p:sldId id="419" r:id="rId45"/>
    <p:sldId id="420" r:id="rId46"/>
    <p:sldId id="421" r:id="rId47"/>
    <p:sldId id="422" r:id="rId48"/>
    <p:sldId id="423" r:id="rId49"/>
    <p:sldId id="436" r:id="rId50"/>
    <p:sldId id="427" r:id="rId51"/>
    <p:sldId id="437" r:id="rId52"/>
    <p:sldId id="438" r:id="rId53"/>
    <p:sldId id="383"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A20000"/>
    <a:srgbClr val="9A0000"/>
    <a:srgbClr val="B00000"/>
    <a:srgbClr val="FFCE33"/>
    <a:srgbClr val="FFD44B"/>
    <a:srgbClr val="FFE389"/>
    <a:srgbClr val="AC8300"/>
    <a:srgbClr val="B08600"/>
    <a:srgbClr val="CBD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067" autoAdjust="0"/>
  </p:normalViewPr>
  <p:slideViewPr>
    <p:cSldViewPr snapToGrid="0">
      <p:cViewPr>
        <p:scale>
          <a:sx n="103" d="100"/>
          <a:sy n="103" d="100"/>
        </p:scale>
        <p:origin x="-1832" y="-216"/>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Release%20Dates%20Drup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Velocity-Bu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05555555555556"/>
          <c:y val="0.039426523297491"/>
          <c:w val="0.938888888888889"/>
          <c:h val="0.106465683681277"/>
        </c:manualLayout>
      </c:layout>
      <c:lineChart>
        <c:grouping val="standard"/>
        <c:varyColors val="0"/>
        <c:ser>
          <c:idx val="0"/>
          <c:order val="0"/>
          <c:tx>
            <c:v>Serie</c:v>
          </c:tx>
          <c:spPr>
            <a:ln w="57150"/>
          </c:spPr>
          <c:marker>
            <c:spPr>
              <a:ln w="57150"/>
            </c:spPr>
          </c:marker>
          <c:cat>
            <c:numRef>
              <c:f>Hoja1!$B$2:$B$10</c:f>
              <c:numCache>
                <c:formatCode>dd/mm/yy;@</c:formatCode>
                <c:ptCount val="9"/>
                <c:pt idx="0">
                  <c:v>36906.0</c:v>
                </c:pt>
                <c:pt idx="1">
                  <c:v>36965.0</c:v>
                </c:pt>
                <c:pt idx="2">
                  <c:v>37149.0</c:v>
                </c:pt>
                <c:pt idx="3">
                  <c:v>37453.0</c:v>
                </c:pt>
                <c:pt idx="4">
                  <c:v>38276.0</c:v>
                </c:pt>
                <c:pt idx="5">
                  <c:v>39097.0</c:v>
                </c:pt>
                <c:pt idx="6">
                  <c:v>39460.0</c:v>
                </c:pt>
                <c:pt idx="7">
                  <c:v>40548.0</c:v>
                </c:pt>
                <c:pt idx="8">
                  <c:v>41821.0</c:v>
                </c:pt>
              </c:numCache>
            </c:numRef>
          </c:cat>
          <c:val>
            <c:numRef>
              <c:f>Hoja1!$C$2:$C$10</c:f>
              <c:numCache>
                <c:formatCode>General</c:formatCode>
                <c:ptCount val="9"/>
                <c:pt idx="0">
                  <c:v>1.0</c:v>
                </c:pt>
                <c:pt idx="1">
                  <c:v>1.0</c:v>
                </c:pt>
                <c:pt idx="2">
                  <c:v>1.0</c:v>
                </c:pt>
                <c:pt idx="3">
                  <c:v>1.0</c:v>
                </c:pt>
                <c:pt idx="4">
                  <c:v>1.0</c:v>
                </c:pt>
                <c:pt idx="5">
                  <c:v>1.0</c:v>
                </c:pt>
                <c:pt idx="6">
                  <c:v>1.0</c:v>
                </c:pt>
                <c:pt idx="7">
                  <c:v>1.0</c:v>
                </c:pt>
                <c:pt idx="8">
                  <c:v>1.0</c:v>
                </c:pt>
              </c:numCache>
            </c:numRef>
          </c:val>
          <c:smooth val="0"/>
        </c:ser>
        <c:dLbls>
          <c:showLegendKey val="0"/>
          <c:showVal val="0"/>
          <c:showCatName val="0"/>
          <c:showSerName val="0"/>
          <c:showPercent val="0"/>
          <c:showBubbleSize val="0"/>
        </c:dLbls>
        <c:marker val="1"/>
        <c:smooth val="0"/>
        <c:axId val="-2133661288"/>
        <c:axId val="-2133669864"/>
      </c:lineChart>
      <c:dateAx>
        <c:axId val="-2133661288"/>
        <c:scaling>
          <c:orientation val="minMax"/>
          <c:max val="42005.0"/>
        </c:scaling>
        <c:delete val="0"/>
        <c:axPos val="b"/>
        <c:numFmt formatCode="mmmm&quot; - &quot;yyyy;@" sourceLinked="0"/>
        <c:majorTickMark val="none"/>
        <c:minorTickMark val="none"/>
        <c:tickLblPos val="nextTo"/>
        <c:spPr>
          <a:ln>
            <a:solidFill>
              <a:schemeClr val="accent2"/>
            </a:solidFill>
          </a:ln>
        </c:spPr>
        <c:txPr>
          <a:bodyPr/>
          <a:lstStyle/>
          <a:p>
            <a:pPr>
              <a:defRPr sz="1600">
                <a:solidFill>
                  <a:schemeClr val="accent2"/>
                </a:solidFill>
              </a:defRPr>
            </a:pPr>
            <a:endParaRPr lang="en-US"/>
          </a:p>
        </c:txPr>
        <c:crossAx val="-2133669864"/>
        <c:crosses val="autoZero"/>
        <c:auto val="0"/>
        <c:lblOffset val="100"/>
        <c:baseTimeUnit val="months"/>
      </c:dateAx>
      <c:valAx>
        <c:axId val="-2133669864"/>
        <c:scaling>
          <c:orientation val="minMax"/>
        </c:scaling>
        <c:delete val="1"/>
        <c:axPos val="l"/>
        <c:numFmt formatCode="General" sourceLinked="1"/>
        <c:majorTickMark val="none"/>
        <c:minorTickMark val="none"/>
        <c:tickLblPos val="nextTo"/>
        <c:crossAx val="-2133661288"/>
        <c:crosses val="autoZero"/>
        <c:crossBetween val="between"/>
      </c:valAx>
      <c:spPr>
        <a:ln w="76200"/>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Velocity</c:v>
                </c:pt>
              </c:strCache>
            </c:strRef>
          </c:tx>
          <c:spPr>
            <a:ln w="38100"/>
          </c:spPr>
          <c:marker>
            <c:spPr>
              <a:ln w="38100"/>
            </c:spPr>
          </c:marker>
          <c:val>
            <c:numRef>
              <c:f>Hoja1!$B$2:$B$11</c:f>
              <c:numCache>
                <c:formatCode>General</c:formatCode>
                <c:ptCount val="10"/>
                <c:pt idx="0">
                  <c:v>25.0</c:v>
                </c:pt>
                <c:pt idx="1">
                  <c:v>30.0</c:v>
                </c:pt>
                <c:pt idx="2">
                  <c:v>35.0</c:v>
                </c:pt>
                <c:pt idx="3">
                  <c:v>36.0</c:v>
                </c:pt>
                <c:pt idx="4">
                  <c:v>35.0</c:v>
                </c:pt>
                <c:pt idx="5">
                  <c:v>30.0</c:v>
                </c:pt>
                <c:pt idx="6">
                  <c:v>27.0</c:v>
                </c:pt>
                <c:pt idx="7">
                  <c:v>24.0</c:v>
                </c:pt>
                <c:pt idx="8">
                  <c:v>20.0</c:v>
                </c:pt>
                <c:pt idx="9">
                  <c:v>15.0</c:v>
                </c:pt>
              </c:numCache>
            </c:numRef>
          </c:val>
          <c:smooth val="0"/>
        </c:ser>
        <c:ser>
          <c:idx val="1"/>
          <c:order val="1"/>
          <c:tx>
            <c:strRef>
              <c:f>Hoja1!$C$1</c:f>
              <c:strCache>
                <c:ptCount val="1"/>
                <c:pt idx="0">
                  <c:v>Bugs found by PO</c:v>
                </c:pt>
              </c:strCache>
            </c:strRef>
          </c:tx>
          <c:spPr>
            <a:ln w="38100">
              <a:solidFill>
                <a:srgbClr val="FF0000"/>
              </a:solidFill>
            </a:ln>
          </c:spPr>
          <c:marker>
            <c:spPr>
              <a:solidFill>
                <a:srgbClr val="FF0000"/>
              </a:solidFill>
              <a:ln w="38100">
                <a:solidFill>
                  <a:srgbClr val="FF0000"/>
                </a:solidFill>
              </a:ln>
            </c:spPr>
          </c:marker>
          <c:val>
            <c:numRef>
              <c:f>Hoja1!$C$2:$C$11</c:f>
              <c:numCache>
                <c:formatCode>General</c:formatCode>
                <c:ptCount val="10"/>
                <c:pt idx="0">
                  <c:v>2.0</c:v>
                </c:pt>
                <c:pt idx="1">
                  <c:v>1.0</c:v>
                </c:pt>
                <c:pt idx="2">
                  <c:v>2.0</c:v>
                </c:pt>
                <c:pt idx="3">
                  <c:v>2.0</c:v>
                </c:pt>
                <c:pt idx="4">
                  <c:v>3.0</c:v>
                </c:pt>
                <c:pt idx="5">
                  <c:v>2.0</c:v>
                </c:pt>
                <c:pt idx="6">
                  <c:v>4.0</c:v>
                </c:pt>
                <c:pt idx="7">
                  <c:v>5.0</c:v>
                </c:pt>
                <c:pt idx="8">
                  <c:v>6.0</c:v>
                </c:pt>
                <c:pt idx="9">
                  <c:v>8.0</c:v>
                </c:pt>
              </c:numCache>
            </c:numRef>
          </c:val>
          <c:smooth val="0"/>
        </c:ser>
        <c:dLbls>
          <c:showLegendKey val="0"/>
          <c:showVal val="0"/>
          <c:showCatName val="0"/>
          <c:showSerName val="0"/>
          <c:showPercent val="0"/>
          <c:showBubbleSize val="0"/>
        </c:dLbls>
        <c:marker val="1"/>
        <c:smooth val="0"/>
        <c:axId val="-2131305160"/>
        <c:axId val="-2131343928"/>
      </c:lineChart>
      <c:catAx>
        <c:axId val="-2131305160"/>
        <c:scaling>
          <c:orientation val="minMax"/>
        </c:scaling>
        <c:delete val="0"/>
        <c:axPos val="b"/>
        <c:title>
          <c:tx>
            <c:rich>
              <a:bodyPr/>
              <a:lstStyle/>
              <a:p>
                <a:pPr>
                  <a:defRPr b="1"/>
                </a:pPr>
                <a:r>
                  <a:rPr lang="es-PE" b="1"/>
                  <a:t>Time</a:t>
                </a:r>
              </a:p>
            </c:rich>
          </c:tx>
          <c:layout/>
          <c:overlay val="0"/>
        </c:title>
        <c:numFmt formatCode="General" sourceLinked="1"/>
        <c:majorTickMark val="none"/>
        <c:minorTickMark val="none"/>
        <c:tickLblPos val="none"/>
        <c:spPr>
          <a:ln w="38100">
            <a:solidFill>
              <a:schemeClr val="accent2"/>
            </a:solidFill>
          </a:ln>
        </c:spPr>
        <c:crossAx val="-2131343928"/>
        <c:crosses val="autoZero"/>
        <c:auto val="1"/>
        <c:lblAlgn val="ctr"/>
        <c:lblOffset val="100"/>
        <c:noMultiLvlLbl val="0"/>
      </c:catAx>
      <c:valAx>
        <c:axId val="-2131343928"/>
        <c:scaling>
          <c:orientation val="minMax"/>
        </c:scaling>
        <c:delete val="0"/>
        <c:axPos val="l"/>
        <c:numFmt formatCode="General" sourceLinked="1"/>
        <c:majorTickMark val="none"/>
        <c:minorTickMark val="none"/>
        <c:tickLblPos val="nextTo"/>
        <c:spPr>
          <a:ln w="38100">
            <a:solidFill>
              <a:schemeClr val="accent3"/>
            </a:solidFill>
          </a:ln>
        </c:spPr>
        <c:txPr>
          <a:bodyPr/>
          <a:lstStyle/>
          <a:p>
            <a:pPr>
              <a:defRPr b="1"/>
            </a:pPr>
            <a:endParaRPr lang="en-US"/>
          </a:p>
        </c:txPr>
        <c:crossAx val="-2131305160"/>
        <c:crosses val="autoZero"/>
        <c:crossBetween val="between"/>
      </c:valAx>
    </c:plotArea>
    <c:legend>
      <c:legendPos val="r"/>
      <c:layout>
        <c:manualLayout>
          <c:xMode val="edge"/>
          <c:yMode val="edge"/>
          <c:x val="0.636219227362886"/>
          <c:y val="0.0281145652169396"/>
          <c:w val="0.330108218598695"/>
          <c:h val="0.170783542470541"/>
        </c:manualLayout>
      </c:layout>
      <c:overlay val="1"/>
      <c:txPr>
        <a:bodyPr/>
        <a:lstStyle/>
        <a:p>
          <a:pPr>
            <a:defRPr sz="1800" b="1"/>
          </a:pPr>
          <a:endParaRPr lang="en-US"/>
        </a:p>
      </c:txPr>
    </c:legend>
    <c:plotVisOnly val="1"/>
    <c:dispBlanksAs val="gap"/>
    <c:showDLblsOverMax val="0"/>
  </c:chart>
  <c:spPr>
    <a:ln>
      <a:noFill/>
    </a:ln>
  </c:spPr>
  <c:txPr>
    <a:bodyPr/>
    <a:lstStyle/>
    <a:p>
      <a:pPr>
        <a:defRPr sz="1600">
          <a:solidFill>
            <a:schemeClr val="accent2"/>
          </a:solidFil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7DF2C450-192B-4136-A13A-6FBD17889032}" type="presOf" srcId="{AA37C565-8227-47BE-938D-F0254EF29510}" destId="{357AEA59-21F0-45F8-A04A-C6A6C8AF2562}" srcOrd="0" destOrd="0" presId="urn:microsoft.com/office/officeart/2005/8/layout/cycle2"/>
    <dgm:cxn modelId="{05B9A5BF-1664-4C9E-8542-9C1EC444ABE1}" type="presOf" srcId="{3766CEFC-D74E-4FC6-B9BD-CE4F3847A8F1}" destId="{4B49315F-91DD-4CBB-BA8F-EFE63A088439}" srcOrd="0" destOrd="0" presId="urn:microsoft.com/office/officeart/2005/8/layout/cycle2"/>
    <dgm:cxn modelId="{23582A3B-D8E7-42DF-BC83-44EA89EE0E37}" type="presOf" srcId="{2D629D79-084D-4FF9-8DF9-08F54FFF92DE}" destId="{8D88EC16-041F-468E-A4EE-B0C17C298D88}"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E2D092FB-EAF9-4474-B126-BBE1F8D70671}" srcId="{AA37C565-8227-47BE-938D-F0254EF29510}" destId="{EC9506A9-2AA9-4DAF-B71F-944126D78DFB}" srcOrd="0" destOrd="0" parTransId="{0BA01EA1-3A24-45EC-869B-EAA8917A7785}" sibTransId="{14B05B4C-02A9-45B0-B4A4-03AAD9897D5B}"/>
    <dgm:cxn modelId="{118D518B-4E4B-4165-A5B9-7E7CDA798BAF}" srcId="{AA37C565-8227-47BE-938D-F0254EF29510}" destId="{76A1EA92-51E5-49EB-A181-D50B98697B05}" srcOrd="3" destOrd="0" parTransId="{3A80FFA8-4626-4D9F-869E-08D8049AE90B}" sibTransId="{9E4C12CE-879A-4AB8-B6B2-D13C4FC29454}"/>
    <dgm:cxn modelId="{E6A10162-6A89-43D5-8682-AF0D3AAB5C25}" type="presOf" srcId="{E43FB99E-5163-4102-8C51-726D611F747C}" destId="{F30247C7-152E-4FDC-9646-BB20CCC1E8C7}" srcOrd="1"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EAC77074-219C-4E9D-B03B-34EB7355D9F9}" type="presOf" srcId="{899BA343-E663-4062-B766-D4AB02F4C39C}" destId="{CED54BA0-F15B-4184-B79E-B8D2EC41BDAD}" srcOrd="0" destOrd="0" presId="urn:microsoft.com/office/officeart/2005/8/layout/cycle2"/>
    <dgm:cxn modelId="{D772DB86-5BFF-47AF-8904-D6ECBBBF86ED}" type="presOf" srcId="{14B05B4C-02A9-45B0-B4A4-03AAD9897D5B}" destId="{65BBC022-844A-48BC-9988-8C6E8A767F43}" srcOrd="1"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8163C8CA-F246-4C85-AFE7-9A9E3B2E6704}" type="presOf" srcId="{EC9506A9-2AA9-4DAF-B71F-944126D78DFB}" destId="{74011F2E-B577-4A88-8DEF-7DD3C944D4FD}"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70E3849B-AF2D-411D-80DA-4038D860F3E8}" type="presOf" srcId="{899BA343-E663-4062-B766-D4AB02F4C39C}" destId="{DB7A3A1A-810F-4459-AD3E-971F11602EE1}"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8BEE29-F0AB-4595-AB34-24A1743282A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PE"/>
        </a:p>
      </dgm:t>
    </dgm:pt>
    <dgm:pt modelId="{D83BB487-C824-4C14-A6EE-66990D84E874}">
      <dgm:prSet phldrT="[Texto]" custT="1"/>
      <dgm:spPr/>
      <dgm:t>
        <a:bodyPr/>
        <a:lstStyle/>
        <a:p>
          <a:r>
            <a:rPr lang="es-PE" sz="1800" dirty="0" smtClean="0"/>
            <a:t>Consecuencias</a:t>
          </a:r>
          <a:endParaRPr lang="es-PE" sz="1800" dirty="0"/>
        </a:p>
      </dgm:t>
    </dgm:pt>
    <dgm:pt modelId="{18C955D1-4D2A-4855-9196-393F2081DF72}" type="parTrans" cxnId="{00B3C16F-C9A3-40C2-A789-C41CE46EC0ED}">
      <dgm:prSet/>
      <dgm:spPr/>
      <dgm:t>
        <a:bodyPr/>
        <a:lstStyle/>
        <a:p>
          <a:endParaRPr lang="es-PE"/>
        </a:p>
      </dgm:t>
    </dgm:pt>
    <dgm:pt modelId="{FD338FEE-1401-493F-9272-0479F26BA93C}" type="sibTrans" cxnId="{00B3C16F-C9A3-40C2-A789-C41CE46EC0ED}">
      <dgm:prSet/>
      <dgm:spPr/>
      <dgm:t>
        <a:bodyPr/>
        <a:lstStyle/>
        <a:p>
          <a:endParaRPr lang="es-PE"/>
        </a:p>
      </dgm:t>
    </dgm:pt>
    <dgm:pt modelId="{24C9D353-9B3D-416F-B75F-6B2043D6FE6A}">
      <dgm:prSet phldrT="[Texto]" custT="1"/>
      <dgm:spPr/>
      <dgm:t>
        <a:bodyPr/>
        <a:lstStyle/>
        <a:p>
          <a:r>
            <a:rPr lang="es-PE" sz="1800" dirty="0" smtClean="0"/>
            <a:t>Incrementa el tiempo de entrega</a:t>
          </a:r>
          <a:endParaRPr lang="es-PE" sz="1800" dirty="0"/>
        </a:p>
      </dgm:t>
    </dgm:pt>
    <dgm:pt modelId="{881718D4-DDEE-47BC-AFA8-9D02612236E4}" type="parTrans" cxnId="{7C645816-6C6E-496F-8B44-C813D6AC9A27}">
      <dgm:prSet/>
      <dgm:spPr/>
      <dgm:t>
        <a:bodyPr/>
        <a:lstStyle/>
        <a:p>
          <a:endParaRPr lang="es-PE"/>
        </a:p>
      </dgm:t>
    </dgm:pt>
    <dgm:pt modelId="{9D04B02B-E7F3-4ADE-BF28-EB82095C5B23}" type="sibTrans" cxnId="{7C645816-6C6E-496F-8B44-C813D6AC9A27}">
      <dgm:prSet/>
      <dgm:spPr/>
      <dgm:t>
        <a:bodyPr/>
        <a:lstStyle/>
        <a:p>
          <a:endParaRPr lang="es-PE"/>
        </a:p>
      </dgm:t>
    </dgm:pt>
    <dgm:pt modelId="{E1B6D6BC-694E-463B-BA08-12C21415418E}">
      <dgm:prSet phldrT="[Texto]" custT="1"/>
      <dgm:spPr/>
      <dgm:t>
        <a:bodyPr/>
        <a:lstStyle/>
        <a:p>
          <a:r>
            <a:rPr lang="es-PE" sz="1800" dirty="0" smtClean="0"/>
            <a:t>Numero significativo de defectos</a:t>
          </a:r>
          <a:endParaRPr lang="es-PE" sz="1800" dirty="0"/>
        </a:p>
      </dgm:t>
    </dgm:pt>
    <dgm:pt modelId="{E3169B4C-3748-42FD-A4EC-3B0819DFA62F}" type="parTrans" cxnId="{902804DD-391B-476E-BEC9-DD17055BB39E}">
      <dgm:prSet/>
      <dgm:spPr/>
      <dgm:t>
        <a:bodyPr/>
        <a:lstStyle/>
        <a:p>
          <a:endParaRPr lang="es-PE"/>
        </a:p>
      </dgm:t>
    </dgm:pt>
    <dgm:pt modelId="{661F329F-0F6B-4931-99A3-A92403EBAC51}" type="sibTrans" cxnId="{902804DD-391B-476E-BEC9-DD17055BB39E}">
      <dgm:prSet/>
      <dgm:spPr/>
      <dgm:t>
        <a:bodyPr/>
        <a:lstStyle/>
        <a:p>
          <a:endParaRPr lang="es-PE"/>
        </a:p>
      </dgm:t>
    </dgm:pt>
    <dgm:pt modelId="{CE61B241-2AD1-4182-B487-B776C9EE556A}">
      <dgm:prSet phldrT="[Texto]" custT="1"/>
      <dgm:spPr/>
      <dgm:t>
        <a:bodyPr/>
        <a:lstStyle/>
        <a:p>
          <a:r>
            <a:rPr lang="es-PE" sz="1800" dirty="0" smtClean="0"/>
            <a:t>Disminuye la predictibilidad</a:t>
          </a:r>
          <a:endParaRPr lang="es-PE" sz="1800" dirty="0"/>
        </a:p>
      </dgm:t>
    </dgm:pt>
    <dgm:pt modelId="{1F99F10C-0A08-4CAF-B1AF-CC13642EDCCC}" type="parTrans" cxnId="{A187A673-202D-488C-9B42-6EAC514FAC4C}">
      <dgm:prSet/>
      <dgm:spPr/>
      <dgm:t>
        <a:bodyPr/>
        <a:lstStyle/>
        <a:p>
          <a:endParaRPr lang="es-PE"/>
        </a:p>
      </dgm:t>
    </dgm:pt>
    <dgm:pt modelId="{610CBBD5-1815-4002-8BA0-80D7C71C2DB2}" type="sibTrans" cxnId="{A187A673-202D-488C-9B42-6EAC514FAC4C}">
      <dgm:prSet/>
      <dgm:spPr/>
      <dgm:t>
        <a:bodyPr/>
        <a:lstStyle/>
        <a:p>
          <a:endParaRPr lang="es-PE"/>
        </a:p>
      </dgm:t>
    </dgm:pt>
    <dgm:pt modelId="{5766D0AA-B347-4C5D-944D-94D2F3EA6BA7}">
      <dgm:prSet phldrT="[Texto]" custT="1"/>
      <dgm:spPr/>
      <dgm:t>
        <a:bodyPr/>
        <a:lstStyle/>
        <a:p>
          <a:r>
            <a:rPr lang="es-PE" sz="1800" dirty="0" smtClean="0"/>
            <a:t>Frustración</a:t>
          </a:r>
          <a:endParaRPr lang="es-PE" sz="1800" dirty="0"/>
        </a:p>
      </dgm:t>
    </dgm:pt>
    <dgm:pt modelId="{4A2D8A53-70BD-4601-84A4-ED0AC12FFDFA}" type="parTrans" cxnId="{6FB2FE51-3DEE-4FE0-8D4E-0665BC9446DC}">
      <dgm:prSet/>
      <dgm:spPr/>
      <dgm:t>
        <a:bodyPr/>
        <a:lstStyle/>
        <a:p>
          <a:endParaRPr lang="es-PE"/>
        </a:p>
      </dgm:t>
    </dgm:pt>
    <dgm:pt modelId="{A818E865-F725-4012-83C5-C35082BDFB1D}" type="sibTrans" cxnId="{6FB2FE51-3DEE-4FE0-8D4E-0665BC9446DC}">
      <dgm:prSet/>
      <dgm:spPr/>
      <dgm:t>
        <a:bodyPr/>
        <a:lstStyle/>
        <a:p>
          <a:endParaRPr lang="es-PE"/>
        </a:p>
      </dgm:t>
    </dgm:pt>
    <dgm:pt modelId="{A25F8010-64EB-4E4A-BFBA-C3C46D068EE6}">
      <dgm:prSet phldrT="[Texto]" custT="1"/>
      <dgm:spPr/>
      <dgm:t>
        <a:bodyPr/>
        <a:lstStyle/>
        <a:p>
          <a:r>
            <a:rPr lang="es-PE" sz="1800" dirty="0" smtClean="0"/>
            <a:t>Disminuye la satisfacción </a:t>
          </a:r>
          <a:br>
            <a:rPr lang="es-PE" sz="1800" dirty="0" smtClean="0"/>
          </a:br>
          <a:r>
            <a:rPr lang="es-PE" sz="1800" dirty="0" smtClean="0"/>
            <a:t>del cliente</a:t>
          </a:r>
          <a:endParaRPr lang="es-PE" sz="1800" dirty="0"/>
        </a:p>
      </dgm:t>
    </dgm:pt>
    <dgm:pt modelId="{37D3497E-5EBB-43A8-8E5F-1761CFA56858}" type="parTrans" cxnId="{0C2515AE-1F5C-4AF9-AA8E-ED76A6D9A9D2}">
      <dgm:prSet/>
      <dgm:spPr/>
      <dgm:t>
        <a:bodyPr/>
        <a:lstStyle/>
        <a:p>
          <a:endParaRPr lang="es-PE"/>
        </a:p>
      </dgm:t>
    </dgm:pt>
    <dgm:pt modelId="{2C0A5A4D-A95D-4832-BC9E-C3A4805D3B6C}" type="sibTrans" cxnId="{0C2515AE-1F5C-4AF9-AA8E-ED76A6D9A9D2}">
      <dgm:prSet/>
      <dgm:spPr/>
      <dgm:t>
        <a:bodyPr/>
        <a:lstStyle/>
        <a:p>
          <a:endParaRPr lang="es-PE"/>
        </a:p>
      </dgm:t>
    </dgm:pt>
    <dgm:pt modelId="{C18A60A7-3F66-4C1F-AB4B-0A191B3BDED2}">
      <dgm:prSet phldrT="[Texto]" custT="1"/>
      <dgm:spPr/>
      <dgm:t>
        <a:bodyPr/>
        <a:lstStyle/>
        <a:p>
          <a:r>
            <a:rPr lang="es-PE" sz="1800" dirty="0" smtClean="0"/>
            <a:t>Bajo Rendimiento</a:t>
          </a:r>
          <a:endParaRPr lang="es-PE" sz="1800" dirty="0"/>
        </a:p>
      </dgm:t>
    </dgm:pt>
    <dgm:pt modelId="{C7E929F8-EF23-48F2-9936-DBD9CD2869DF}" type="parTrans" cxnId="{4150AA45-A192-4318-957B-3F74AF4301F7}">
      <dgm:prSet/>
      <dgm:spPr/>
      <dgm:t>
        <a:bodyPr/>
        <a:lstStyle/>
        <a:p>
          <a:endParaRPr lang="es-PE"/>
        </a:p>
      </dgm:t>
    </dgm:pt>
    <dgm:pt modelId="{B271A738-DD5E-4C35-B3EF-801D1C0CC7F4}" type="sibTrans" cxnId="{4150AA45-A192-4318-957B-3F74AF4301F7}">
      <dgm:prSet/>
      <dgm:spPr/>
      <dgm:t>
        <a:bodyPr/>
        <a:lstStyle/>
        <a:p>
          <a:endParaRPr lang="es-PE"/>
        </a:p>
      </dgm:t>
    </dgm:pt>
    <dgm:pt modelId="{5815AAA0-9E92-478C-8C4E-B8E89D934661}">
      <dgm:prSet phldrT="[Texto]" custT="1"/>
      <dgm:spPr/>
      <dgm:t>
        <a:bodyPr/>
        <a:lstStyle/>
        <a:p>
          <a:r>
            <a:rPr lang="es-PE" sz="1800" dirty="0" smtClean="0"/>
            <a:t>Aumento en los costos de desarrollo y soporte</a:t>
          </a:r>
          <a:endParaRPr lang="es-PE" sz="1800" dirty="0"/>
        </a:p>
      </dgm:t>
    </dgm:pt>
    <dgm:pt modelId="{126F08F0-F29D-4BD0-AB5B-074C3799E3E5}" type="parTrans" cxnId="{5B574B33-7769-48B7-BFDB-4A5E22F0795A}">
      <dgm:prSet/>
      <dgm:spPr/>
      <dgm:t>
        <a:bodyPr/>
        <a:lstStyle/>
        <a:p>
          <a:endParaRPr lang="es-PE"/>
        </a:p>
      </dgm:t>
    </dgm:pt>
    <dgm:pt modelId="{87C7FB73-441A-455A-8B6C-CDC623D7E004}" type="sibTrans" cxnId="{5B574B33-7769-48B7-BFDB-4A5E22F0795A}">
      <dgm:prSet/>
      <dgm:spPr/>
      <dgm:t>
        <a:bodyPr/>
        <a:lstStyle/>
        <a:p>
          <a:endParaRPr lang="es-PE"/>
        </a:p>
      </dgm:t>
    </dgm:pt>
    <dgm:pt modelId="{F08923F8-D239-4BA8-97B2-AF6A1BA0313D}" type="pres">
      <dgm:prSet presAssocID="{FF8BEE29-F0AB-4595-AB34-24A1743282AA}" presName="diagram" presStyleCnt="0">
        <dgm:presLayoutVars>
          <dgm:chPref val="1"/>
          <dgm:dir/>
          <dgm:animOne val="branch"/>
          <dgm:animLvl val="lvl"/>
          <dgm:resizeHandles val="exact"/>
        </dgm:presLayoutVars>
      </dgm:prSet>
      <dgm:spPr/>
      <dgm:t>
        <a:bodyPr/>
        <a:lstStyle/>
        <a:p>
          <a:endParaRPr lang="es-PE"/>
        </a:p>
      </dgm:t>
    </dgm:pt>
    <dgm:pt modelId="{4CBE887F-C2D1-4F72-9A30-08310CD21408}" type="pres">
      <dgm:prSet presAssocID="{D83BB487-C824-4C14-A6EE-66990D84E874}" presName="root1" presStyleCnt="0"/>
      <dgm:spPr/>
    </dgm:pt>
    <dgm:pt modelId="{4C2F98C2-8CEC-47C2-9554-9042896F2F96}" type="pres">
      <dgm:prSet presAssocID="{D83BB487-C824-4C14-A6EE-66990D84E874}" presName="LevelOneTextNode" presStyleLbl="node0" presStyleIdx="0" presStyleCnt="1" custScaleX="230880" custScaleY="144867" custLinFactNeighborX="-20654">
        <dgm:presLayoutVars>
          <dgm:chPref val="3"/>
        </dgm:presLayoutVars>
      </dgm:prSet>
      <dgm:spPr>
        <a:prstGeom prst="roundRect">
          <a:avLst/>
        </a:prstGeom>
      </dgm:spPr>
      <dgm:t>
        <a:bodyPr/>
        <a:lstStyle/>
        <a:p>
          <a:endParaRPr lang="es-PE"/>
        </a:p>
      </dgm:t>
    </dgm:pt>
    <dgm:pt modelId="{B2589BC5-503B-4B8F-9798-E9D7B3745E0E}" type="pres">
      <dgm:prSet presAssocID="{D83BB487-C824-4C14-A6EE-66990D84E874}" presName="level2hierChild" presStyleCnt="0"/>
      <dgm:spPr/>
    </dgm:pt>
    <dgm:pt modelId="{F80B7C8B-9F98-40C1-BE1E-563A34C311EF}" type="pres">
      <dgm:prSet presAssocID="{881718D4-DDEE-47BC-AFA8-9D02612236E4}" presName="conn2-1" presStyleLbl="parChTrans1D2" presStyleIdx="0" presStyleCnt="7"/>
      <dgm:spPr/>
      <dgm:t>
        <a:bodyPr/>
        <a:lstStyle/>
        <a:p>
          <a:endParaRPr lang="es-PE"/>
        </a:p>
      </dgm:t>
    </dgm:pt>
    <dgm:pt modelId="{12863634-E1DF-447B-B3B7-D9B94DD4990B}" type="pres">
      <dgm:prSet presAssocID="{881718D4-DDEE-47BC-AFA8-9D02612236E4}" presName="connTx" presStyleLbl="parChTrans1D2" presStyleIdx="0" presStyleCnt="7"/>
      <dgm:spPr/>
      <dgm:t>
        <a:bodyPr/>
        <a:lstStyle/>
        <a:p>
          <a:endParaRPr lang="es-PE"/>
        </a:p>
      </dgm:t>
    </dgm:pt>
    <dgm:pt modelId="{54233D6F-5FC9-4E94-82F0-11C6716B941B}" type="pres">
      <dgm:prSet presAssocID="{24C9D353-9B3D-416F-B75F-6B2043D6FE6A}" presName="root2" presStyleCnt="0"/>
      <dgm:spPr/>
    </dgm:pt>
    <dgm:pt modelId="{64258869-8980-4832-8BAE-D18F18F02196}" type="pres">
      <dgm:prSet presAssocID="{24C9D353-9B3D-416F-B75F-6B2043D6FE6A}" presName="LevelTwoTextNode" presStyleLbl="node2" presStyleIdx="0" presStyleCnt="7" custScaleX="395090" custScaleY="156164">
        <dgm:presLayoutVars>
          <dgm:chPref val="3"/>
        </dgm:presLayoutVars>
      </dgm:prSet>
      <dgm:spPr>
        <a:prstGeom prst="roundRect">
          <a:avLst/>
        </a:prstGeom>
      </dgm:spPr>
      <dgm:t>
        <a:bodyPr/>
        <a:lstStyle/>
        <a:p>
          <a:endParaRPr lang="es-PE"/>
        </a:p>
      </dgm:t>
    </dgm:pt>
    <dgm:pt modelId="{3152CACB-8969-4292-B12B-367CD45AA5E5}" type="pres">
      <dgm:prSet presAssocID="{24C9D353-9B3D-416F-B75F-6B2043D6FE6A}" presName="level3hierChild" presStyleCnt="0"/>
      <dgm:spPr/>
    </dgm:pt>
    <dgm:pt modelId="{B598223F-CE67-4D08-8E0D-9102BC871E46}" type="pres">
      <dgm:prSet presAssocID="{E3169B4C-3748-42FD-A4EC-3B0819DFA62F}" presName="conn2-1" presStyleLbl="parChTrans1D2" presStyleIdx="1" presStyleCnt="7"/>
      <dgm:spPr/>
      <dgm:t>
        <a:bodyPr/>
        <a:lstStyle/>
        <a:p>
          <a:endParaRPr lang="es-PE"/>
        </a:p>
      </dgm:t>
    </dgm:pt>
    <dgm:pt modelId="{66F7EC8E-CEE0-40FF-A4C3-6F9D389365C4}" type="pres">
      <dgm:prSet presAssocID="{E3169B4C-3748-42FD-A4EC-3B0819DFA62F}" presName="connTx" presStyleLbl="parChTrans1D2" presStyleIdx="1" presStyleCnt="7"/>
      <dgm:spPr/>
      <dgm:t>
        <a:bodyPr/>
        <a:lstStyle/>
        <a:p>
          <a:endParaRPr lang="es-PE"/>
        </a:p>
      </dgm:t>
    </dgm:pt>
    <dgm:pt modelId="{C1F0EFFB-B778-418D-81A8-4069B3F6F256}" type="pres">
      <dgm:prSet presAssocID="{E1B6D6BC-694E-463B-BA08-12C21415418E}" presName="root2" presStyleCnt="0"/>
      <dgm:spPr/>
    </dgm:pt>
    <dgm:pt modelId="{9E617168-234B-4300-AA51-C052E9E0D32C}" type="pres">
      <dgm:prSet presAssocID="{E1B6D6BC-694E-463B-BA08-12C21415418E}" presName="LevelTwoTextNode" presStyleLbl="node2" presStyleIdx="1" presStyleCnt="7" custScaleX="395090" custScaleY="156164" custLinFactNeighborY="-2778">
        <dgm:presLayoutVars>
          <dgm:chPref val="3"/>
        </dgm:presLayoutVars>
      </dgm:prSet>
      <dgm:spPr>
        <a:prstGeom prst="roundRect">
          <a:avLst/>
        </a:prstGeom>
      </dgm:spPr>
      <dgm:t>
        <a:bodyPr/>
        <a:lstStyle/>
        <a:p>
          <a:endParaRPr lang="es-PE"/>
        </a:p>
      </dgm:t>
    </dgm:pt>
    <dgm:pt modelId="{ACB0F884-F282-4144-A442-03FE93159A94}" type="pres">
      <dgm:prSet presAssocID="{E1B6D6BC-694E-463B-BA08-12C21415418E}" presName="level3hierChild" presStyleCnt="0"/>
      <dgm:spPr/>
    </dgm:pt>
    <dgm:pt modelId="{CBC9AEE0-8A55-4722-8DDF-B824DA5404BF}" type="pres">
      <dgm:prSet presAssocID="{126F08F0-F29D-4BD0-AB5B-074C3799E3E5}" presName="conn2-1" presStyleLbl="parChTrans1D2" presStyleIdx="2" presStyleCnt="7"/>
      <dgm:spPr/>
      <dgm:t>
        <a:bodyPr/>
        <a:lstStyle/>
        <a:p>
          <a:endParaRPr lang="es-PE"/>
        </a:p>
      </dgm:t>
    </dgm:pt>
    <dgm:pt modelId="{2C119956-5CA7-45B2-9A12-FF3F02123604}" type="pres">
      <dgm:prSet presAssocID="{126F08F0-F29D-4BD0-AB5B-074C3799E3E5}" presName="connTx" presStyleLbl="parChTrans1D2" presStyleIdx="2" presStyleCnt="7"/>
      <dgm:spPr/>
      <dgm:t>
        <a:bodyPr/>
        <a:lstStyle/>
        <a:p>
          <a:endParaRPr lang="es-PE"/>
        </a:p>
      </dgm:t>
    </dgm:pt>
    <dgm:pt modelId="{BCCB6A38-8BFE-4AEA-AA55-E09C5D0516A0}" type="pres">
      <dgm:prSet presAssocID="{5815AAA0-9E92-478C-8C4E-B8E89D934661}" presName="root2" presStyleCnt="0"/>
      <dgm:spPr/>
    </dgm:pt>
    <dgm:pt modelId="{B3F3B851-D447-452C-A3C9-5DFFBFC428C6}" type="pres">
      <dgm:prSet presAssocID="{5815AAA0-9E92-478C-8C4E-B8E89D934661}" presName="LevelTwoTextNode" presStyleLbl="node2" presStyleIdx="2" presStyleCnt="7" custScaleX="395090" custScaleY="156164" custLinFactNeighborY="-5556">
        <dgm:presLayoutVars>
          <dgm:chPref val="3"/>
        </dgm:presLayoutVars>
      </dgm:prSet>
      <dgm:spPr>
        <a:prstGeom prst="roundRect">
          <a:avLst/>
        </a:prstGeom>
      </dgm:spPr>
      <dgm:t>
        <a:bodyPr/>
        <a:lstStyle/>
        <a:p>
          <a:endParaRPr lang="es-PE"/>
        </a:p>
      </dgm:t>
    </dgm:pt>
    <dgm:pt modelId="{C7E809EF-EFD8-42DE-B8A3-19003298F01B}" type="pres">
      <dgm:prSet presAssocID="{5815AAA0-9E92-478C-8C4E-B8E89D934661}" presName="level3hierChild" presStyleCnt="0"/>
      <dgm:spPr/>
    </dgm:pt>
    <dgm:pt modelId="{FEFD24AE-E834-4A77-8CFE-673B3BFB5596}" type="pres">
      <dgm:prSet presAssocID="{1F99F10C-0A08-4CAF-B1AF-CC13642EDCCC}" presName="conn2-1" presStyleLbl="parChTrans1D2" presStyleIdx="3" presStyleCnt="7"/>
      <dgm:spPr/>
      <dgm:t>
        <a:bodyPr/>
        <a:lstStyle/>
        <a:p>
          <a:endParaRPr lang="es-PE"/>
        </a:p>
      </dgm:t>
    </dgm:pt>
    <dgm:pt modelId="{5B1BD2D9-355A-4732-BC92-1D5C83A5FCD0}" type="pres">
      <dgm:prSet presAssocID="{1F99F10C-0A08-4CAF-B1AF-CC13642EDCCC}" presName="connTx" presStyleLbl="parChTrans1D2" presStyleIdx="3" presStyleCnt="7"/>
      <dgm:spPr/>
      <dgm:t>
        <a:bodyPr/>
        <a:lstStyle/>
        <a:p>
          <a:endParaRPr lang="es-PE"/>
        </a:p>
      </dgm:t>
    </dgm:pt>
    <dgm:pt modelId="{3D63DC09-B6DA-4B5E-918F-E93C70FF7D68}" type="pres">
      <dgm:prSet presAssocID="{CE61B241-2AD1-4182-B487-B776C9EE556A}" presName="root2" presStyleCnt="0"/>
      <dgm:spPr/>
    </dgm:pt>
    <dgm:pt modelId="{2173DF31-CE53-4D73-9B66-DE062CFE4340}" type="pres">
      <dgm:prSet presAssocID="{CE61B241-2AD1-4182-B487-B776C9EE556A}" presName="LevelTwoTextNode" presStyleLbl="node2" presStyleIdx="3" presStyleCnt="7" custScaleX="395090" custScaleY="156164" custLinFactNeighborY="-8334">
        <dgm:presLayoutVars>
          <dgm:chPref val="3"/>
        </dgm:presLayoutVars>
      </dgm:prSet>
      <dgm:spPr>
        <a:prstGeom prst="roundRect">
          <a:avLst/>
        </a:prstGeom>
      </dgm:spPr>
      <dgm:t>
        <a:bodyPr/>
        <a:lstStyle/>
        <a:p>
          <a:endParaRPr lang="es-PE"/>
        </a:p>
      </dgm:t>
    </dgm:pt>
    <dgm:pt modelId="{A2611B1D-1D93-4088-BE71-3626CB1FA023}" type="pres">
      <dgm:prSet presAssocID="{CE61B241-2AD1-4182-B487-B776C9EE556A}" presName="level3hierChild" presStyleCnt="0"/>
      <dgm:spPr/>
    </dgm:pt>
    <dgm:pt modelId="{2CA65C8B-2765-4151-B300-B15DF06DC1A7}" type="pres">
      <dgm:prSet presAssocID="{4A2D8A53-70BD-4601-84A4-ED0AC12FFDFA}" presName="conn2-1" presStyleLbl="parChTrans1D2" presStyleIdx="4" presStyleCnt="7"/>
      <dgm:spPr/>
      <dgm:t>
        <a:bodyPr/>
        <a:lstStyle/>
        <a:p>
          <a:endParaRPr lang="es-PE"/>
        </a:p>
      </dgm:t>
    </dgm:pt>
    <dgm:pt modelId="{5A90304C-06E9-4250-B577-E8020261AC2F}" type="pres">
      <dgm:prSet presAssocID="{4A2D8A53-70BD-4601-84A4-ED0AC12FFDFA}" presName="connTx" presStyleLbl="parChTrans1D2" presStyleIdx="4" presStyleCnt="7"/>
      <dgm:spPr/>
      <dgm:t>
        <a:bodyPr/>
        <a:lstStyle/>
        <a:p>
          <a:endParaRPr lang="es-PE"/>
        </a:p>
      </dgm:t>
    </dgm:pt>
    <dgm:pt modelId="{C233BA1B-CD5A-4DDE-B67E-8530386F540F}" type="pres">
      <dgm:prSet presAssocID="{5766D0AA-B347-4C5D-944D-94D2F3EA6BA7}" presName="root2" presStyleCnt="0"/>
      <dgm:spPr/>
    </dgm:pt>
    <dgm:pt modelId="{2815EDDE-8131-4DF4-85BE-A4D59F32E04A}" type="pres">
      <dgm:prSet presAssocID="{5766D0AA-B347-4C5D-944D-94D2F3EA6BA7}" presName="LevelTwoTextNode" presStyleLbl="node2" presStyleIdx="4" presStyleCnt="7" custScaleX="395090" custScaleY="156164" custLinFactNeighborY="-11112">
        <dgm:presLayoutVars>
          <dgm:chPref val="3"/>
        </dgm:presLayoutVars>
      </dgm:prSet>
      <dgm:spPr>
        <a:prstGeom prst="roundRect">
          <a:avLst/>
        </a:prstGeom>
      </dgm:spPr>
      <dgm:t>
        <a:bodyPr/>
        <a:lstStyle/>
        <a:p>
          <a:endParaRPr lang="es-PE"/>
        </a:p>
      </dgm:t>
    </dgm:pt>
    <dgm:pt modelId="{5CF3442D-96F5-48C3-B6E3-24A692330078}" type="pres">
      <dgm:prSet presAssocID="{5766D0AA-B347-4C5D-944D-94D2F3EA6BA7}" presName="level3hierChild" presStyleCnt="0"/>
      <dgm:spPr/>
    </dgm:pt>
    <dgm:pt modelId="{EF3EC9CA-936D-4EA3-BDB6-A4C81F680D94}" type="pres">
      <dgm:prSet presAssocID="{37D3497E-5EBB-43A8-8E5F-1761CFA56858}" presName="conn2-1" presStyleLbl="parChTrans1D2" presStyleIdx="5" presStyleCnt="7"/>
      <dgm:spPr/>
      <dgm:t>
        <a:bodyPr/>
        <a:lstStyle/>
        <a:p>
          <a:endParaRPr lang="es-PE"/>
        </a:p>
      </dgm:t>
    </dgm:pt>
    <dgm:pt modelId="{91BD0CD4-315D-49C4-9F01-9A687728FDF1}" type="pres">
      <dgm:prSet presAssocID="{37D3497E-5EBB-43A8-8E5F-1761CFA56858}" presName="connTx" presStyleLbl="parChTrans1D2" presStyleIdx="5" presStyleCnt="7"/>
      <dgm:spPr/>
      <dgm:t>
        <a:bodyPr/>
        <a:lstStyle/>
        <a:p>
          <a:endParaRPr lang="es-PE"/>
        </a:p>
      </dgm:t>
    </dgm:pt>
    <dgm:pt modelId="{C233E427-F122-4BBF-AC15-9E53D85DE594}" type="pres">
      <dgm:prSet presAssocID="{A25F8010-64EB-4E4A-BFBA-C3C46D068EE6}" presName="root2" presStyleCnt="0"/>
      <dgm:spPr/>
    </dgm:pt>
    <dgm:pt modelId="{DCA9C033-7952-4E23-B961-027E3C2241D9}" type="pres">
      <dgm:prSet presAssocID="{A25F8010-64EB-4E4A-BFBA-C3C46D068EE6}" presName="LevelTwoTextNode" presStyleLbl="node2" presStyleIdx="5" presStyleCnt="7" custScaleX="395090" custScaleY="156164" custLinFactNeighborY="-13890">
        <dgm:presLayoutVars>
          <dgm:chPref val="3"/>
        </dgm:presLayoutVars>
      </dgm:prSet>
      <dgm:spPr>
        <a:prstGeom prst="roundRect">
          <a:avLst/>
        </a:prstGeom>
      </dgm:spPr>
      <dgm:t>
        <a:bodyPr/>
        <a:lstStyle/>
        <a:p>
          <a:endParaRPr lang="es-PE"/>
        </a:p>
      </dgm:t>
    </dgm:pt>
    <dgm:pt modelId="{09A0F110-C7A2-4162-9721-E5E047D1CB9D}" type="pres">
      <dgm:prSet presAssocID="{A25F8010-64EB-4E4A-BFBA-C3C46D068EE6}" presName="level3hierChild" presStyleCnt="0"/>
      <dgm:spPr/>
    </dgm:pt>
    <dgm:pt modelId="{3631F616-4890-4F59-BAD1-2C4CFE210A55}" type="pres">
      <dgm:prSet presAssocID="{C7E929F8-EF23-48F2-9936-DBD9CD2869DF}" presName="conn2-1" presStyleLbl="parChTrans1D2" presStyleIdx="6" presStyleCnt="7"/>
      <dgm:spPr/>
      <dgm:t>
        <a:bodyPr/>
        <a:lstStyle/>
        <a:p>
          <a:endParaRPr lang="es-PE"/>
        </a:p>
      </dgm:t>
    </dgm:pt>
    <dgm:pt modelId="{1892E0EA-F181-4231-A9D8-B2866D79A320}" type="pres">
      <dgm:prSet presAssocID="{C7E929F8-EF23-48F2-9936-DBD9CD2869DF}" presName="connTx" presStyleLbl="parChTrans1D2" presStyleIdx="6" presStyleCnt="7"/>
      <dgm:spPr/>
      <dgm:t>
        <a:bodyPr/>
        <a:lstStyle/>
        <a:p>
          <a:endParaRPr lang="es-PE"/>
        </a:p>
      </dgm:t>
    </dgm:pt>
    <dgm:pt modelId="{8A55E238-98C4-40EF-9E75-75BDD6A7AD75}" type="pres">
      <dgm:prSet presAssocID="{C18A60A7-3F66-4C1F-AB4B-0A191B3BDED2}" presName="root2" presStyleCnt="0"/>
      <dgm:spPr/>
    </dgm:pt>
    <dgm:pt modelId="{8B587683-4516-4C9D-B410-02397E1AB512}" type="pres">
      <dgm:prSet presAssocID="{C18A60A7-3F66-4C1F-AB4B-0A191B3BDED2}" presName="LevelTwoTextNode" presStyleLbl="node2" presStyleIdx="6" presStyleCnt="7" custScaleX="395090" custScaleY="156164" custLinFactNeighborY="-14901">
        <dgm:presLayoutVars>
          <dgm:chPref val="3"/>
        </dgm:presLayoutVars>
      </dgm:prSet>
      <dgm:spPr>
        <a:prstGeom prst="roundRect">
          <a:avLst/>
        </a:prstGeom>
      </dgm:spPr>
      <dgm:t>
        <a:bodyPr/>
        <a:lstStyle/>
        <a:p>
          <a:endParaRPr lang="es-PE"/>
        </a:p>
      </dgm:t>
    </dgm:pt>
    <dgm:pt modelId="{2A7602D7-A9CC-41D7-AC60-2BB432CB00A5}" type="pres">
      <dgm:prSet presAssocID="{C18A60A7-3F66-4C1F-AB4B-0A191B3BDED2}" presName="level3hierChild" presStyleCnt="0"/>
      <dgm:spPr/>
    </dgm:pt>
  </dgm:ptLst>
  <dgm:cxnLst>
    <dgm:cxn modelId="{A187A673-202D-488C-9B42-6EAC514FAC4C}" srcId="{D83BB487-C824-4C14-A6EE-66990D84E874}" destId="{CE61B241-2AD1-4182-B487-B776C9EE556A}" srcOrd="3" destOrd="0" parTransId="{1F99F10C-0A08-4CAF-B1AF-CC13642EDCCC}" sibTransId="{610CBBD5-1815-4002-8BA0-80D7C71C2DB2}"/>
    <dgm:cxn modelId="{45C3D58D-4978-4C35-B9C3-DBC2760E5206}" type="presOf" srcId="{CE61B241-2AD1-4182-B487-B776C9EE556A}" destId="{2173DF31-CE53-4D73-9B66-DE062CFE4340}" srcOrd="0" destOrd="0" presId="urn:microsoft.com/office/officeart/2005/8/layout/hierarchy2"/>
    <dgm:cxn modelId="{E84A8C52-59F8-4712-BA4C-E29323659B57}" type="presOf" srcId="{1F99F10C-0A08-4CAF-B1AF-CC13642EDCCC}" destId="{5B1BD2D9-355A-4732-BC92-1D5C83A5FCD0}" srcOrd="1" destOrd="0" presId="urn:microsoft.com/office/officeart/2005/8/layout/hierarchy2"/>
    <dgm:cxn modelId="{CC4BB97B-D05B-4E2E-9E5F-084BB57701B7}" type="presOf" srcId="{E3169B4C-3748-42FD-A4EC-3B0819DFA62F}" destId="{66F7EC8E-CEE0-40FF-A4C3-6F9D389365C4}" srcOrd="1" destOrd="0" presId="urn:microsoft.com/office/officeart/2005/8/layout/hierarchy2"/>
    <dgm:cxn modelId="{3B73ED68-A071-4140-8A60-3D56E72F5609}" type="presOf" srcId="{FF8BEE29-F0AB-4595-AB34-24A1743282AA}" destId="{F08923F8-D239-4BA8-97B2-AF6A1BA0313D}" srcOrd="0" destOrd="0" presId="urn:microsoft.com/office/officeart/2005/8/layout/hierarchy2"/>
    <dgm:cxn modelId="{A9712B61-BAF3-44AD-AFC5-EE55DD20E6B3}" type="presOf" srcId="{E1B6D6BC-694E-463B-BA08-12C21415418E}" destId="{9E617168-234B-4300-AA51-C052E9E0D32C}" srcOrd="0" destOrd="0" presId="urn:microsoft.com/office/officeart/2005/8/layout/hierarchy2"/>
    <dgm:cxn modelId="{6C71D9B8-AD99-4BC5-91BF-198C0929E499}" type="presOf" srcId="{A25F8010-64EB-4E4A-BFBA-C3C46D068EE6}" destId="{DCA9C033-7952-4E23-B961-027E3C2241D9}" srcOrd="0" destOrd="0" presId="urn:microsoft.com/office/officeart/2005/8/layout/hierarchy2"/>
    <dgm:cxn modelId="{E916ECE4-1254-4123-B75A-EED1D3FFC32C}" type="presOf" srcId="{4A2D8A53-70BD-4601-84A4-ED0AC12FFDFA}" destId="{5A90304C-06E9-4250-B577-E8020261AC2F}" srcOrd="1" destOrd="0" presId="urn:microsoft.com/office/officeart/2005/8/layout/hierarchy2"/>
    <dgm:cxn modelId="{902804DD-391B-476E-BEC9-DD17055BB39E}" srcId="{D83BB487-C824-4C14-A6EE-66990D84E874}" destId="{E1B6D6BC-694E-463B-BA08-12C21415418E}" srcOrd="1" destOrd="0" parTransId="{E3169B4C-3748-42FD-A4EC-3B0819DFA62F}" sibTransId="{661F329F-0F6B-4931-99A3-A92403EBAC51}"/>
    <dgm:cxn modelId="{7C645816-6C6E-496F-8B44-C813D6AC9A27}" srcId="{D83BB487-C824-4C14-A6EE-66990D84E874}" destId="{24C9D353-9B3D-416F-B75F-6B2043D6FE6A}" srcOrd="0" destOrd="0" parTransId="{881718D4-DDEE-47BC-AFA8-9D02612236E4}" sibTransId="{9D04B02B-E7F3-4ADE-BF28-EB82095C5B23}"/>
    <dgm:cxn modelId="{08049D33-6533-4AFA-AB5E-D5D6C01A0AD4}" type="presOf" srcId="{5815AAA0-9E92-478C-8C4E-B8E89D934661}" destId="{B3F3B851-D447-452C-A3C9-5DFFBFC428C6}" srcOrd="0" destOrd="0" presId="urn:microsoft.com/office/officeart/2005/8/layout/hierarchy2"/>
    <dgm:cxn modelId="{9F2C0682-3B12-4802-8443-F08BE2EC92DD}" type="presOf" srcId="{37D3497E-5EBB-43A8-8E5F-1761CFA56858}" destId="{EF3EC9CA-936D-4EA3-BDB6-A4C81F680D94}" srcOrd="0" destOrd="0" presId="urn:microsoft.com/office/officeart/2005/8/layout/hierarchy2"/>
    <dgm:cxn modelId="{2A196B00-59E4-4C98-850A-033CB415BF05}" type="presOf" srcId="{C7E929F8-EF23-48F2-9936-DBD9CD2869DF}" destId="{3631F616-4890-4F59-BAD1-2C4CFE210A55}" srcOrd="0" destOrd="0" presId="urn:microsoft.com/office/officeart/2005/8/layout/hierarchy2"/>
    <dgm:cxn modelId="{7712C246-E19E-4CF6-9F3D-1FC9438D433B}" type="presOf" srcId="{C7E929F8-EF23-48F2-9936-DBD9CD2869DF}" destId="{1892E0EA-F181-4231-A9D8-B2866D79A320}" srcOrd="1" destOrd="0" presId="urn:microsoft.com/office/officeart/2005/8/layout/hierarchy2"/>
    <dgm:cxn modelId="{E4BD0B43-77C8-400D-93FC-D9ADD1F22D12}" type="presOf" srcId="{24C9D353-9B3D-416F-B75F-6B2043D6FE6A}" destId="{64258869-8980-4832-8BAE-D18F18F02196}" srcOrd="0" destOrd="0" presId="urn:microsoft.com/office/officeart/2005/8/layout/hierarchy2"/>
    <dgm:cxn modelId="{09F3BB93-B788-49A6-B5D3-0C2DE3989411}" type="presOf" srcId="{E3169B4C-3748-42FD-A4EC-3B0819DFA62F}" destId="{B598223F-CE67-4D08-8E0D-9102BC871E46}" srcOrd="0" destOrd="0" presId="urn:microsoft.com/office/officeart/2005/8/layout/hierarchy2"/>
    <dgm:cxn modelId="{9071EAAB-E4ED-40F2-8F26-FAF1739B54FA}" type="presOf" srcId="{4A2D8A53-70BD-4601-84A4-ED0AC12FFDFA}" destId="{2CA65C8B-2765-4151-B300-B15DF06DC1A7}" srcOrd="0" destOrd="0" presId="urn:microsoft.com/office/officeart/2005/8/layout/hierarchy2"/>
    <dgm:cxn modelId="{6DB00874-A5B4-4F58-A153-B4D2C79B9224}" type="presOf" srcId="{881718D4-DDEE-47BC-AFA8-9D02612236E4}" destId="{12863634-E1DF-447B-B3B7-D9B94DD4990B}" srcOrd="1" destOrd="0" presId="urn:microsoft.com/office/officeart/2005/8/layout/hierarchy2"/>
    <dgm:cxn modelId="{6FB2FE51-3DEE-4FE0-8D4E-0665BC9446DC}" srcId="{D83BB487-C824-4C14-A6EE-66990D84E874}" destId="{5766D0AA-B347-4C5D-944D-94D2F3EA6BA7}" srcOrd="4" destOrd="0" parTransId="{4A2D8A53-70BD-4601-84A4-ED0AC12FFDFA}" sibTransId="{A818E865-F725-4012-83C5-C35082BDFB1D}"/>
    <dgm:cxn modelId="{5B574B33-7769-48B7-BFDB-4A5E22F0795A}" srcId="{D83BB487-C824-4C14-A6EE-66990D84E874}" destId="{5815AAA0-9E92-478C-8C4E-B8E89D934661}" srcOrd="2" destOrd="0" parTransId="{126F08F0-F29D-4BD0-AB5B-074C3799E3E5}" sibTransId="{87C7FB73-441A-455A-8B6C-CDC623D7E004}"/>
    <dgm:cxn modelId="{82AD155A-DCA9-43B7-8A5C-DCEF8C896F1F}" type="presOf" srcId="{126F08F0-F29D-4BD0-AB5B-074C3799E3E5}" destId="{CBC9AEE0-8A55-4722-8DDF-B824DA5404BF}" srcOrd="0" destOrd="0" presId="urn:microsoft.com/office/officeart/2005/8/layout/hierarchy2"/>
    <dgm:cxn modelId="{7931D099-6D64-4959-8522-84DEF58DF403}" type="presOf" srcId="{1F99F10C-0A08-4CAF-B1AF-CC13642EDCCC}" destId="{FEFD24AE-E834-4A77-8CFE-673B3BFB5596}" srcOrd="0" destOrd="0" presId="urn:microsoft.com/office/officeart/2005/8/layout/hierarchy2"/>
    <dgm:cxn modelId="{48F5EFE9-254D-4C9D-AA11-469DE9FC0CE7}" type="presOf" srcId="{5766D0AA-B347-4C5D-944D-94D2F3EA6BA7}" destId="{2815EDDE-8131-4DF4-85BE-A4D59F32E04A}" srcOrd="0" destOrd="0" presId="urn:microsoft.com/office/officeart/2005/8/layout/hierarchy2"/>
    <dgm:cxn modelId="{DE5EA427-33F2-40F8-AB8A-326338DA448A}" type="presOf" srcId="{37D3497E-5EBB-43A8-8E5F-1761CFA56858}" destId="{91BD0CD4-315D-49C4-9F01-9A687728FDF1}" srcOrd="1" destOrd="0" presId="urn:microsoft.com/office/officeart/2005/8/layout/hierarchy2"/>
    <dgm:cxn modelId="{7A041A2D-2842-4C4B-B372-35F06E82E1E3}" type="presOf" srcId="{126F08F0-F29D-4BD0-AB5B-074C3799E3E5}" destId="{2C119956-5CA7-45B2-9A12-FF3F02123604}" srcOrd="1" destOrd="0" presId="urn:microsoft.com/office/officeart/2005/8/layout/hierarchy2"/>
    <dgm:cxn modelId="{995ED465-6E35-486D-A857-6A60737ACFFE}" type="presOf" srcId="{881718D4-DDEE-47BC-AFA8-9D02612236E4}" destId="{F80B7C8B-9F98-40C1-BE1E-563A34C311EF}" srcOrd="0" destOrd="0" presId="urn:microsoft.com/office/officeart/2005/8/layout/hierarchy2"/>
    <dgm:cxn modelId="{00B3C16F-C9A3-40C2-A789-C41CE46EC0ED}" srcId="{FF8BEE29-F0AB-4595-AB34-24A1743282AA}" destId="{D83BB487-C824-4C14-A6EE-66990D84E874}" srcOrd="0" destOrd="0" parTransId="{18C955D1-4D2A-4855-9196-393F2081DF72}" sibTransId="{FD338FEE-1401-493F-9272-0479F26BA93C}"/>
    <dgm:cxn modelId="{0C2515AE-1F5C-4AF9-AA8E-ED76A6D9A9D2}" srcId="{D83BB487-C824-4C14-A6EE-66990D84E874}" destId="{A25F8010-64EB-4E4A-BFBA-C3C46D068EE6}" srcOrd="5" destOrd="0" parTransId="{37D3497E-5EBB-43A8-8E5F-1761CFA56858}" sibTransId="{2C0A5A4D-A95D-4832-BC9E-C3A4805D3B6C}"/>
    <dgm:cxn modelId="{40567E8B-D809-4C2B-8353-EADFFC494569}" type="presOf" srcId="{D83BB487-C824-4C14-A6EE-66990D84E874}" destId="{4C2F98C2-8CEC-47C2-9554-9042896F2F96}" srcOrd="0" destOrd="0" presId="urn:microsoft.com/office/officeart/2005/8/layout/hierarchy2"/>
    <dgm:cxn modelId="{B1A3B7DB-7A8C-4156-B096-89BFD47262E3}" type="presOf" srcId="{C18A60A7-3F66-4C1F-AB4B-0A191B3BDED2}" destId="{8B587683-4516-4C9D-B410-02397E1AB512}" srcOrd="0" destOrd="0" presId="urn:microsoft.com/office/officeart/2005/8/layout/hierarchy2"/>
    <dgm:cxn modelId="{4150AA45-A192-4318-957B-3F74AF4301F7}" srcId="{D83BB487-C824-4C14-A6EE-66990D84E874}" destId="{C18A60A7-3F66-4C1F-AB4B-0A191B3BDED2}" srcOrd="6" destOrd="0" parTransId="{C7E929F8-EF23-48F2-9936-DBD9CD2869DF}" sibTransId="{B271A738-DD5E-4C35-B3EF-801D1C0CC7F4}"/>
    <dgm:cxn modelId="{3A56C21B-9B97-4571-A1DF-FBB2191E0E50}" type="presParOf" srcId="{F08923F8-D239-4BA8-97B2-AF6A1BA0313D}" destId="{4CBE887F-C2D1-4F72-9A30-08310CD21408}" srcOrd="0" destOrd="0" presId="urn:microsoft.com/office/officeart/2005/8/layout/hierarchy2"/>
    <dgm:cxn modelId="{F5AA4766-8D31-462B-993A-FED15CB6FB97}" type="presParOf" srcId="{4CBE887F-C2D1-4F72-9A30-08310CD21408}" destId="{4C2F98C2-8CEC-47C2-9554-9042896F2F96}" srcOrd="0" destOrd="0" presId="urn:microsoft.com/office/officeart/2005/8/layout/hierarchy2"/>
    <dgm:cxn modelId="{FB058CF8-C563-4FFA-892F-3A883BA6B463}" type="presParOf" srcId="{4CBE887F-C2D1-4F72-9A30-08310CD21408}" destId="{B2589BC5-503B-4B8F-9798-E9D7B3745E0E}" srcOrd="1" destOrd="0" presId="urn:microsoft.com/office/officeart/2005/8/layout/hierarchy2"/>
    <dgm:cxn modelId="{DF3FBA89-12FE-4637-8B05-D9EB2E1CB92C}" type="presParOf" srcId="{B2589BC5-503B-4B8F-9798-E9D7B3745E0E}" destId="{F80B7C8B-9F98-40C1-BE1E-563A34C311EF}" srcOrd="0" destOrd="0" presId="urn:microsoft.com/office/officeart/2005/8/layout/hierarchy2"/>
    <dgm:cxn modelId="{00265BCD-81AA-481C-8818-8FDFDD55A17C}" type="presParOf" srcId="{F80B7C8B-9F98-40C1-BE1E-563A34C311EF}" destId="{12863634-E1DF-447B-B3B7-D9B94DD4990B}" srcOrd="0" destOrd="0" presId="urn:microsoft.com/office/officeart/2005/8/layout/hierarchy2"/>
    <dgm:cxn modelId="{F1E041F6-1D55-47EF-BC67-5556B0EE3445}" type="presParOf" srcId="{B2589BC5-503B-4B8F-9798-E9D7B3745E0E}" destId="{54233D6F-5FC9-4E94-82F0-11C6716B941B}" srcOrd="1" destOrd="0" presId="urn:microsoft.com/office/officeart/2005/8/layout/hierarchy2"/>
    <dgm:cxn modelId="{6C1A54BB-5C11-4974-B9BD-5DF5C515A989}" type="presParOf" srcId="{54233D6F-5FC9-4E94-82F0-11C6716B941B}" destId="{64258869-8980-4832-8BAE-D18F18F02196}" srcOrd="0" destOrd="0" presId="urn:microsoft.com/office/officeart/2005/8/layout/hierarchy2"/>
    <dgm:cxn modelId="{367D893C-612B-4AB7-8CD8-099693003E7B}" type="presParOf" srcId="{54233D6F-5FC9-4E94-82F0-11C6716B941B}" destId="{3152CACB-8969-4292-B12B-367CD45AA5E5}" srcOrd="1" destOrd="0" presId="urn:microsoft.com/office/officeart/2005/8/layout/hierarchy2"/>
    <dgm:cxn modelId="{CB043199-070A-4C22-9890-95BE6CD08C10}" type="presParOf" srcId="{B2589BC5-503B-4B8F-9798-E9D7B3745E0E}" destId="{B598223F-CE67-4D08-8E0D-9102BC871E46}" srcOrd="2" destOrd="0" presId="urn:microsoft.com/office/officeart/2005/8/layout/hierarchy2"/>
    <dgm:cxn modelId="{2C74D702-CAB0-477A-AB12-E5752C17F409}" type="presParOf" srcId="{B598223F-CE67-4D08-8E0D-9102BC871E46}" destId="{66F7EC8E-CEE0-40FF-A4C3-6F9D389365C4}" srcOrd="0" destOrd="0" presId="urn:microsoft.com/office/officeart/2005/8/layout/hierarchy2"/>
    <dgm:cxn modelId="{77458B25-AA5A-4FF6-A39E-8ADE46215B3D}" type="presParOf" srcId="{B2589BC5-503B-4B8F-9798-E9D7B3745E0E}" destId="{C1F0EFFB-B778-418D-81A8-4069B3F6F256}" srcOrd="3" destOrd="0" presId="urn:microsoft.com/office/officeart/2005/8/layout/hierarchy2"/>
    <dgm:cxn modelId="{5CBE3524-53BC-4D83-8695-88FA9CFD8898}" type="presParOf" srcId="{C1F0EFFB-B778-418D-81A8-4069B3F6F256}" destId="{9E617168-234B-4300-AA51-C052E9E0D32C}" srcOrd="0" destOrd="0" presId="urn:microsoft.com/office/officeart/2005/8/layout/hierarchy2"/>
    <dgm:cxn modelId="{F3F5C687-4593-44E3-BD81-8EF0BDAFAD11}" type="presParOf" srcId="{C1F0EFFB-B778-418D-81A8-4069B3F6F256}" destId="{ACB0F884-F282-4144-A442-03FE93159A94}" srcOrd="1" destOrd="0" presId="urn:microsoft.com/office/officeart/2005/8/layout/hierarchy2"/>
    <dgm:cxn modelId="{74971553-8FEB-4BAB-8986-4A254E3F7E8E}" type="presParOf" srcId="{B2589BC5-503B-4B8F-9798-E9D7B3745E0E}" destId="{CBC9AEE0-8A55-4722-8DDF-B824DA5404BF}" srcOrd="4" destOrd="0" presId="urn:microsoft.com/office/officeart/2005/8/layout/hierarchy2"/>
    <dgm:cxn modelId="{3BA766D8-B66B-44FF-AAE9-B22A1E11EB64}" type="presParOf" srcId="{CBC9AEE0-8A55-4722-8DDF-B824DA5404BF}" destId="{2C119956-5CA7-45B2-9A12-FF3F02123604}" srcOrd="0" destOrd="0" presId="urn:microsoft.com/office/officeart/2005/8/layout/hierarchy2"/>
    <dgm:cxn modelId="{C1ADB9E3-8B57-4B51-980E-36260D22C83B}" type="presParOf" srcId="{B2589BC5-503B-4B8F-9798-E9D7B3745E0E}" destId="{BCCB6A38-8BFE-4AEA-AA55-E09C5D0516A0}" srcOrd="5" destOrd="0" presId="urn:microsoft.com/office/officeart/2005/8/layout/hierarchy2"/>
    <dgm:cxn modelId="{C2E7245A-6D3C-4D5B-920D-A3085196602A}" type="presParOf" srcId="{BCCB6A38-8BFE-4AEA-AA55-E09C5D0516A0}" destId="{B3F3B851-D447-452C-A3C9-5DFFBFC428C6}" srcOrd="0" destOrd="0" presId="urn:microsoft.com/office/officeart/2005/8/layout/hierarchy2"/>
    <dgm:cxn modelId="{6FF719BF-B762-4194-A2EE-F292CC035192}" type="presParOf" srcId="{BCCB6A38-8BFE-4AEA-AA55-E09C5D0516A0}" destId="{C7E809EF-EFD8-42DE-B8A3-19003298F01B}" srcOrd="1" destOrd="0" presId="urn:microsoft.com/office/officeart/2005/8/layout/hierarchy2"/>
    <dgm:cxn modelId="{B69A62E6-43E2-4014-BE89-E915C835F7CE}" type="presParOf" srcId="{B2589BC5-503B-4B8F-9798-E9D7B3745E0E}" destId="{FEFD24AE-E834-4A77-8CFE-673B3BFB5596}" srcOrd="6" destOrd="0" presId="urn:microsoft.com/office/officeart/2005/8/layout/hierarchy2"/>
    <dgm:cxn modelId="{FD4DC907-E2F3-4ACB-AF7A-7B19FB25A4AD}" type="presParOf" srcId="{FEFD24AE-E834-4A77-8CFE-673B3BFB5596}" destId="{5B1BD2D9-355A-4732-BC92-1D5C83A5FCD0}" srcOrd="0" destOrd="0" presId="urn:microsoft.com/office/officeart/2005/8/layout/hierarchy2"/>
    <dgm:cxn modelId="{366A85DF-FDE2-4EDE-934A-BFEBA4EA1DBA}" type="presParOf" srcId="{B2589BC5-503B-4B8F-9798-E9D7B3745E0E}" destId="{3D63DC09-B6DA-4B5E-918F-E93C70FF7D68}" srcOrd="7" destOrd="0" presId="urn:microsoft.com/office/officeart/2005/8/layout/hierarchy2"/>
    <dgm:cxn modelId="{A2AE3524-8A4B-48CE-BA07-55417600BAA5}" type="presParOf" srcId="{3D63DC09-B6DA-4B5E-918F-E93C70FF7D68}" destId="{2173DF31-CE53-4D73-9B66-DE062CFE4340}" srcOrd="0" destOrd="0" presId="urn:microsoft.com/office/officeart/2005/8/layout/hierarchy2"/>
    <dgm:cxn modelId="{60EDEDDE-D6EE-4E8F-A9C3-AAD4D6A95ADE}" type="presParOf" srcId="{3D63DC09-B6DA-4B5E-918F-E93C70FF7D68}" destId="{A2611B1D-1D93-4088-BE71-3626CB1FA023}" srcOrd="1" destOrd="0" presId="urn:microsoft.com/office/officeart/2005/8/layout/hierarchy2"/>
    <dgm:cxn modelId="{77F92E8A-D02D-4966-A5F5-CA7A692D744E}" type="presParOf" srcId="{B2589BC5-503B-4B8F-9798-E9D7B3745E0E}" destId="{2CA65C8B-2765-4151-B300-B15DF06DC1A7}" srcOrd="8" destOrd="0" presId="urn:microsoft.com/office/officeart/2005/8/layout/hierarchy2"/>
    <dgm:cxn modelId="{D02EA14E-E6F4-4DF9-A705-2876859E9226}" type="presParOf" srcId="{2CA65C8B-2765-4151-B300-B15DF06DC1A7}" destId="{5A90304C-06E9-4250-B577-E8020261AC2F}" srcOrd="0" destOrd="0" presId="urn:microsoft.com/office/officeart/2005/8/layout/hierarchy2"/>
    <dgm:cxn modelId="{5C621072-C10E-4357-8BD8-601C97504C65}" type="presParOf" srcId="{B2589BC5-503B-4B8F-9798-E9D7B3745E0E}" destId="{C233BA1B-CD5A-4DDE-B67E-8530386F540F}" srcOrd="9" destOrd="0" presId="urn:microsoft.com/office/officeart/2005/8/layout/hierarchy2"/>
    <dgm:cxn modelId="{2E01DDA1-7A87-4D91-91C2-81FCAED974D9}" type="presParOf" srcId="{C233BA1B-CD5A-4DDE-B67E-8530386F540F}" destId="{2815EDDE-8131-4DF4-85BE-A4D59F32E04A}" srcOrd="0" destOrd="0" presId="urn:microsoft.com/office/officeart/2005/8/layout/hierarchy2"/>
    <dgm:cxn modelId="{E6DDFE00-C108-487E-A06D-5C5F24CD70DD}" type="presParOf" srcId="{C233BA1B-CD5A-4DDE-B67E-8530386F540F}" destId="{5CF3442D-96F5-48C3-B6E3-24A692330078}" srcOrd="1" destOrd="0" presId="urn:microsoft.com/office/officeart/2005/8/layout/hierarchy2"/>
    <dgm:cxn modelId="{B961C0F0-3628-4D6F-A280-825D9B7386E7}" type="presParOf" srcId="{B2589BC5-503B-4B8F-9798-E9D7B3745E0E}" destId="{EF3EC9CA-936D-4EA3-BDB6-A4C81F680D94}" srcOrd="10" destOrd="0" presId="urn:microsoft.com/office/officeart/2005/8/layout/hierarchy2"/>
    <dgm:cxn modelId="{5AC98E13-AE01-4F75-B88B-493B89F9A36A}" type="presParOf" srcId="{EF3EC9CA-936D-4EA3-BDB6-A4C81F680D94}" destId="{91BD0CD4-315D-49C4-9F01-9A687728FDF1}" srcOrd="0" destOrd="0" presId="urn:microsoft.com/office/officeart/2005/8/layout/hierarchy2"/>
    <dgm:cxn modelId="{65BD17E3-D5CF-4B5B-8729-ABEFB9E1DC5A}" type="presParOf" srcId="{B2589BC5-503B-4B8F-9798-E9D7B3745E0E}" destId="{C233E427-F122-4BBF-AC15-9E53D85DE594}" srcOrd="11" destOrd="0" presId="urn:microsoft.com/office/officeart/2005/8/layout/hierarchy2"/>
    <dgm:cxn modelId="{D39B93FB-36A8-45E2-A6A3-582E38DBCC05}" type="presParOf" srcId="{C233E427-F122-4BBF-AC15-9E53D85DE594}" destId="{DCA9C033-7952-4E23-B961-027E3C2241D9}" srcOrd="0" destOrd="0" presId="urn:microsoft.com/office/officeart/2005/8/layout/hierarchy2"/>
    <dgm:cxn modelId="{E8939239-79DE-4918-ADAF-8A88B170024B}" type="presParOf" srcId="{C233E427-F122-4BBF-AC15-9E53D85DE594}" destId="{09A0F110-C7A2-4162-9721-E5E047D1CB9D}" srcOrd="1" destOrd="0" presId="urn:microsoft.com/office/officeart/2005/8/layout/hierarchy2"/>
    <dgm:cxn modelId="{FA4E2874-66BE-4A7B-AD44-DB6BC07E3F78}" type="presParOf" srcId="{B2589BC5-503B-4B8F-9798-E9D7B3745E0E}" destId="{3631F616-4890-4F59-BAD1-2C4CFE210A55}" srcOrd="12" destOrd="0" presId="urn:microsoft.com/office/officeart/2005/8/layout/hierarchy2"/>
    <dgm:cxn modelId="{29CEAB91-98E6-4CC2-8355-60ADDCBF09F5}" type="presParOf" srcId="{3631F616-4890-4F59-BAD1-2C4CFE210A55}" destId="{1892E0EA-F181-4231-A9D8-B2866D79A320}" srcOrd="0" destOrd="0" presId="urn:microsoft.com/office/officeart/2005/8/layout/hierarchy2"/>
    <dgm:cxn modelId="{C8ADD738-B080-499F-B7CE-8E80A85D2338}" type="presParOf" srcId="{B2589BC5-503B-4B8F-9798-E9D7B3745E0E}" destId="{8A55E238-98C4-40EF-9E75-75BDD6A7AD75}" srcOrd="13" destOrd="0" presId="urn:microsoft.com/office/officeart/2005/8/layout/hierarchy2"/>
    <dgm:cxn modelId="{4EF97F19-B919-4CE5-82E0-81F8B95BA570}" type="presParOf" srcId="{8A55E238-98C4-40EF-9E75-75BDD6A7AD75}" destId="{8B587683-4516-4C9D-B410-02397E1AB512}" srcOrd="0" destOrd="0" presId="urn:microsoft.com/office/officeart/2005/8/layout/hierarchy2"/>
    <dgm:cxn modelId="{CB6444DF-4FFD-4AD1-B2C0-C566BBEFCE84}" type="presParOf" srcId="{8A55E238-98C4-40EF-9E75-75BDD6A7AD75}" destId="{2A7602D7-A9CC-41D7-AC60-2BB432CB00A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98C2-8CEC-47C2-9554-9042896F2F96}">
      <dsp:nvSpPr>
        <dsp:cNvPr id="0" name=""/>
        <dsp:cNvSpPr/>
      </dsp:nvSpPr>
      <dsp:spPr>
        <a:xfrm>
          <a:off x="0" y="2274550"/>
          <a:ext cx="2019596" cy="6336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Consecuencias</a:t>
          </a:r>
          <a:endParaRPr lang="es-PE" sz="1800" kern="1200" dirty="0"/>
        </a:p>
      </dsp:txBody>
      <dsp:txXfrm>
        <a:off x="30930" y="2305480"/>
        <a:ext cx="1957736" cy="571743"/>
      </dsp:txXfrm>
    </dsp:sp>
    <dsp:sp modelId="{F80B7C8B-9F98-40C1-BE1E-563A34C311EF}">
      <dsp:nvSpPr>
        <dsp:cNvPr id="0" name=""/>
        <dsp:cNvSpPr/>
      </dsp:nvSpPr>
      <dsp:spPr>
        <a:xfrm rot="16863265">
          <a:off x="1094821" y="1460828"/>
          <a:ext cx="2288314" cy="15190"/>
        </a:xfrm>
        <a:custGeom>
          <a:avLst/>
          <a:gdLst/>
          <a:ahLst/>
          <a:cxnLst/>
          <a:rect l="0" t="0" r="0" b="0"/>
          <a:pathLst>
            <a:path>
              <a:moveTo>
                <a:pt x="0" y="7595"/>
              </a:moveTo>
              <a:lnTo>
                <a:pt x="2288314"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PE" sz="800" kern="1200"/>
        </a:p>
      </dsp:txBody>
      <dsp:txXfrm>
        <a:off x="2181770" y="1411216"/>
        <a:ext cx="114415" cy="114415"/>
      </dsp:txXfrm>
    </dsp:sp>
    <dsp:sp modelId="{64258869-8980-4832-8BAE-D18F18F02196}">
      <dsp:nvSpPr>
        <dsp:cNvPr id="0" name=""/>
        <dsp:cNvSpPr/>
      </dsp:nvSpPr>
      <dsp:spPr>
        <a:xfrm>
          <a:off x="2458360" y="398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Incrementa el tiempo de entrega</a:t>
          </a:r>
          <a:endParaRPr lang="es-PE" sz="1800" kern="1200" dirty="0"/>
        </a:p>
      </dsp:txBody>
      <dsp:txXfrm>
        <a:off x="2491702" y="37331"/>
        <a:ext cx="3389320" cy="616329"/>
      </dsp:txXfrm>
    </dsp:sp>
    <dsp:sp modelId="{B598223F-CE67-4D08-8E0D-9102BC871E46}">
      <dsp:nvSpPr>
        <dsp:cNvPr id="0" name=""/>
        <dsp:cNvSpPr/>
      </dsp:nvSpPr>
      <dsp:spPr>
        <a:xfrm rot="17172518">
          <a:off x="1453045" y="1829063"/>
          <a:ext cx="1571866" cy="15190"/>
        </a:xfrm>
        <a:custGeom>
          <a:avLst/>
          <a:gdLst/>
          <a:ahLst/>
          <a:cxnLst/>
          <a:rect l="0" t="0" r="0" b="0"/>
          <a:pathLst>
            <a:path>
              <a:moveTo>
                <a:pt x="0" y="7595"/>
              </a:moveTo>
              <a:lnTo>
                <a:pt x="157186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199681" y="1797361"/>
        <a:ext cx="78593" cy="78593"/>
      </dsp:txXfrm>
    </dsp:sp>
    <dsp:sp modelId="{9E617168-234B-4300-AA51-C052E9E0D32C}">
      <dsp:nvSpPr>
        <dsp:cNvPr id="0" name=""/>
        <dsp:cNvSpPr/>
      </dsp:nvSpPr>
      <dsp:spPr>
        <a:xfrm>
          <a:off x="2458360" y="740457"/>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Numero significativo de defectos</a:t>
          </a:r>
          <a:endParaRPr lang="es-PE" sz="1800" kern="1200" dirty="0"/>
        </a:p>
      </dsp:txBody>
      <dsp:txXfrm>
        <a:off x="2491702" y="773799"/>
        <a:ext cx="3389320" cy="616329"/>
      </dsp:txXfrm>
    </dsp:sp>
    <dsp:sp modelId="{CBC9AEE0-8A55-4722-8DDF-B824DA5404BF}">
      <dsp:nvSpPr>
        <dsp:cNvPr id="0" name=""/>
        <dsp:cNvSpPr/>
      </dsp:nvSpPr>
      <dsp:spPr>
        <a:xfrm rot="17974942">
          <a:off x="1794591" y="2197297"/>
          <a:ext cx="888773" cy="15190"/>
        </a:xfrm>
        <a:custGeom>
          <a:avLst/>
          <a:gdLst/>
          <a:ahLst/>
          <a:cxnLst/>
          <a:rect l="0" t="0" r="0" b="0"/>
          <a:pathLst>
            <a:path>
              <a:moveTo>
                <a:pt x="0" y="7595"/>
              </a:moveTo>
              <a:lnTo>
                <a:pt x="888773"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6759" y="2182673"/>
        <a:ext cx="44438" cy="44438"/>
      </dsp:txXfrm>
    </dsp:sp>
    <dsp:sp modelId="{B3F3B851-D447-452C-A3C9-5DFFBFC428C6}">
      <dsp:nvSpPr>
        <dsp:cNvPr id="0" name=""/>
        <dsp:cNvSpPr/>
      </dsp:nvSpPr>
      <dsp:spPr>
        <a:xfrm>
          <a:off x="2458360" y="1476926"/>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Aumento en los costos de desarrollo y soporte</a:t>
          </a:r>
          <a:endParaRPr lang="es-PE" sz="1800" kern="1200" dirty="0"/>
        </a:p>
      </dsp:txBody>
      <dsp:txXfrm>
        <a:off x="2491702" y="1510268"/>
        <a:ext cx="3389320" cy="616329"/>
      </dsp:txXfrm>
    </dsp:sp>
    <dsp:sp modelId="{FEFD24AE-E834-4A77-8CFE-673B3BFB5596}">
      <dsp:nvSpPr>
        <dsp:cNvPr id="0" name=""/>
        <dsp:cNvSpPr/>
      </dsp:nvSpPr>
      <dsp:spPr>
        <a:xfrm rot="21315064">
          <a:off x="2018840" y="2565531"/>
          <a:ext cx="440275" cy="15190"/>
        </a:xfrm>
        <a:custGeom>
          <a:avLst/>
          <a:gdLst/>
          <a:ahLst/>
          <a:cxnLst/>
          <a:rect l="0" t="0" r="0" b="0"/>
          <a:pathLst>
            <a:path>
              <a:moveTo>
                <a:pt x="0" y="7595"/>
              </a:moveTo>
              <a:lnTo>
                <a:pt x="440275"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27971" y="2562119"/>
        <a:ext cx="22013" cy="22013"/>
      </dsp:txXfrm>
    </dsp:sp>
    <dsp:sp modelId="{2173DF31-CE53-4D73-9B66-DE062CFE4340}">
      <dsp:nvSpPr>
        <dsp:cNvPr id="0" name=""/>
        <dsp:cNvSpPr/>
      </dsp:nvSpPr>
      <dsp:spPr>
        <a:xfrm>
          <a:off x="2458360" y="2213394"/>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predictibilidad</a:t>
          </a:r>
          <a:endParaRPr lang="es-PE" sz="1800" kern="1200" dirty="0"/>
        </a:p>
      </dsp:txBody>
      <dsp:txXfrm>
        <a:off x="2491702" y="2246736"/>
        <a:ext cx="3389320" cy="616329"/>
      </dsp:txXfrm>
    </dsp:sp>
    <dsp:sp modelId="{2CA65C8B-2765-4151-B300-B15DF06DC1A7}">
      <dsp:nvSpPr>
        <dsp:cNvPr id="0" name=""/>
        <dsp:cNvSpPr/>
      </dsp:nvSpPr>
      <dsp:spPr>
        <a:xfrm rot="3475255">
          <a:off x="1825898" y="2933765"/>
          <a:ext cx="826159" cy="15190"/>
        </a:xfrm>
        <a:custGeom>
          <a:avLst/>
          <a:gdLst/>
          <a:ahLst/>
          <a:cxnLst/>
          <a:rect l="0" t="0" r="0" b="0"/>
          <a:pathLst>
            <a:path>
              <a:moveTo>
                <a:pt x="0" y="7595"/>
              </a:moveTo>
              <a:lnTo>
                <a:pt x="826159"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18324" y="2920707"/>
        <a:ext cx="41307" cy="41307"/>
      </dsp:txXfrm>
    </dsp:sp>
    <dsp:sp modelId="{2815EDDE-8131-4DF4-85BE-A4D59F32E04A}">
      <dsp:nvSpPr>
        <dsp:cNvPr id="0" name=""/>
        <dsp:cNvSpPr/>
      </dsp:nvSpPr>
      <dsp:spPr>
        <a:xfrm>
          <a:off x="2458360" y="2949863"/>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Frustración</a:t>
          </a:r>
          <a:endParaRPr lang="es-PE" sz="1800" kern="1200" dirty="0"/>
        </a:p>
      </dsp:txBody>
      <dsp:txXfrm>
        <a:off x="2491702" y="2983205"/>
        <a:ext cx="3389320" cy="616329"/>
      </dsp:txXfrm>
    </dsp:sp>
    <dsp:sp modelId="{EF3EC9CA-936D-4EA3-BDB6-A4C81F680D94}">
      <dsp:nvSpPr>
        <dsp:cNvPr id="0" name=""/>
        <dsp:cNvSpPr/>
      </dsp:nvSpPr>
      <dsp:spPr>
        <a:xfrm rot="4380905">
          <a:off x="1487977" y="3302000"/>
          <a:ext cx="1502001" cy="15190"/>
        </a:xfrm>
        <a:custGeom>
          <a:avLst/>
          <a:gdLst/>
          <a:ahLst/>
          <a:cxnLst/>
          <a:rect l="0" t="0" r="0" b="0"/>
          <a:pathLst>
            <a:path>
              <a:moveTo>
                <a:pt x="0" y="7595"/>
              </a:moveTo>
              <a:lnTo>
                <a:pt x="1502001"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PE" sz="500" kern="1200"/>
        </a:p>
      </dsp:txBody>
      <dsp:txXfrm>
        <a:off x="2201428" y="3272045"/>
        <a:ext cx="75100" cy="75100"/>
      </dsp:txXfrm>
    </dsp:sp>
    <dsp:sp modelId="{DCA9C033-7952-4E23-B961-027E3C2241D9}">
      <dsp:nvSpPr>
        <dsp:cNvPr id="0" name=""/>
        <dsp:cNvSpPr/>
      </dsp:nvSpPr>
      <dsp:spPr>
        <a:xfrm>
          <a:off x="2458360" y="3686332"/>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Disminuye la satisfacción </a:t>
          </a:r>
          <a:br>
            <a:rPr lang="es-PE" sz="1800" kern="1200" dirty="0" smtClean="0"/>
          </a:br>
          <a:r>
            <a:rPr lang="es-PE" sz="1800" kern="1200" dirty="0" smtClean="0"/>
            <a:t>del cliente</a:t>
          </a:r>
          <a:endParaRPr lang="es-PE" sz="1800" kern="1200" dirty="0"/>
        </a:p>
      </dsp:txBody>
      <dsp:txXfrm>
        <a:off x="2491702" y="3719674"/>
        <a:ext cx="3389320" cy="616329"/>
      </dsp:txXfrm>
    </dsp:sp>
    <dsp:sp modelId="{3631F616-4890-4F59-BAD1-2C4CFE210A55}">
      <dsp:nvSpPr>
        <dsp:cNvPr id="0" name=""/>
        <dsp:cNvSpPr/>
      </dsp:nvSpPr>
      <dsp:spPr>
        <a:xfrm rot="4717422">
          <a:off x="1126785" y="3674098"/>
          <a:ext cx="2224386" cy="15190"/>
        </a:xfrm>
        <a:custGeom>
          <a:avLst/>
          <a:gdLst/>
          <a:ahLst/>
          <a:cxnLst/>
          <a:rect l="0" t="0" r="0" b="0"/>
          <a:pathLst>
            <a:path>
              <a:moveTo>
                <a:pt x="0" y="7595"/>
              </a:moveTo>
              <a:lnTo>
                <a:pt x="2224386" y="759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s-PE" sz="700" kern="1200"/>
        </a:p>
      </dsp:txBody>
      <dsp:txXfrm>
        <a:off x="2183368" y="3626084"/>
        <a:ext cx="111219" cy="111219"/>
      </dsp:txXfrm>
    </dsp:sp>
    <dsp:sp modelId="{8B587683-4516-4C9D-B410-02397E1AB512}">
      <dsp:nvSpPr>
        <dsp:cNvPr id="0" name=""/>
        <dsp:cNvSpPr/>
      </dsp:nvSpPr>
      <dsp:spPr>
        <a:xfrm>
          <a:off x="2458360" y="4430529"/>
          <a:ext cx="3456004" cy="68301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PE" sz="1800" kern="1200" dirty="0" smtClean="0"/>
            <a:t>Bajo Rendimiento</a:t>
          </a:r>
          <a:endParaRPr lang="es-PE" sz="1800" kern="1200" dirty="0"/>
        </a:p>
      </dsp:txBody>
      <dsp:txXfrm>
        <a:off x="2491702" y="4463871"/>
        <a:ext cx="3389320" cy="616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64DF8-F527-4DA9-8D75-411B12C24047}">
      <dsp:nvSpPr>
        <dsp:cNvPr id="0" name=""/>
        <dsp:cNvSpPr/>
      </dsp:nvSpPr>
      <dsp:spPr>
        <a:xfrm>
          <a:off x="0" y="239881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C</a:t>
          </a:r>
          <a:endParaRPr lang="es-PE" sz="1800" kern="1200" dirty="0"/>
        </a:p>
      </dsp:txBody>
      <dsp:txXfrm>
        <a:off x="0" y="2565735"/>
        <a:ext cx="1607631" cy="500774"/>
      </dsp:txXfrm>
    </dsp:sp>
    <dsp:sp modelId="{A6F6F72C-3F3A-405F-85F3-ABB6FDE094F1}">
      <dsp:nvSpPr>
        <dsp:cNvPr id="0" name=""/>
        <dsp:cNvSpPr/>
      </dsp:nvSpPr>
      <dsp:spPr>
        <a:xfrm>
          <a:off x="0" y="1795233"/>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Defect 23</a:t>
          </a:r>
          <a:endParaRPr lang="es-PE" sz="1800" kern="1200" dirty="0"/>
        </a:p>
      </dsp:txBody>
      <dsp:txXfrm>
        <a:off x="0" y="1962158"/>
        <a:ext cx="1607631" cy="500774"/>
      </dsp:txXfrm>
    </dsp:sp>
    <dsp:sp modelId="{AFFA892E-02C5-41F1-BCCE-C3E3F4E3B9DE}">
      <dsp:nvSpPr>
        <dsp:cNvPr id="0" name=""/>
        <dsp:cNvSpPr/>
      </dsp:nvSpPr>
      <dsp:spPr>
        <a:xfrm>
          <a:off x="0" y="1194262"/>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smtClean="0"/>
            <a:t>Refactor X</a:t>
          </a:r>
          <a:endParaRPr lang="es-PE" sz="1800" kern="1200" dirty="0"/>
        </a:p>
      </dsp:txBody>
      <dsp:txXfrm>
        <a:off x="0" y="1361187"/>
        <a:ext cx="1607631" cy="500774"/>
      </dsp:txXfrm>
    </dsp:sp>
    <dsp:sp modelId="{4F0FEE05-82C0-4CAE-8EAE-462F67CB5628}">
      <dsp:nvSpPr>
        <dsp:cNvPr id="0" name=""/>
        <dsp:cNvSpPr/>
      </dsp:nvSpPr>
      <dsp:spPr>
        <a:xfrm>
          <a:off x="0" y="596234"/>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B</a:t>
          </a:r>
          <a:endParaRPr lang="es-PE" sz="1800" kern="1200" dirty="0"/>
        </a:p>
      </dsp:txBody>
      <dsp:txXfrm>
        <a:off x="0" y="763159"/>
        <a:ext cx="1607631" cy="500774"/>
      </dsp:txXfrm>
    </dsp:sp>
    <dsp:sp modelId="{86B283F2-BE13-455B-8A5C-6950E12279D2}">
      <dsp:nvSpPr>
        <dsp:cNvPr id="0" name=""/>
        <dsp:cNvSpPr/>
      </dsp:nvSpPr>
      <dsp:spPr>
        <a:xfrm>
          <a:off x="0" y="0"/>
          <a:ext cx="1774556" cy="667699"/>
        </a:xfrm>
        <a:prstGeom prst="cub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smtClean="0"/>
            <a:t>Feature A</a:t>
          </a:r>
          <a:endParaRPr lang="es-PE" sz="1800" kern="1200" dirty="0"/>
        </a:p>
      </dsp:txBody>
      <dsp:txXfrm>
        <a:off x="0" y="166925"/>
        <a:ext cx="1607631" cy="50077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12/2/14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12/2/14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s://elearning.industriallogic.com/gh/submit?Action=PageAction&amp;album=trw&amp;path=recognizingSmells/technicalDebt/technicalDebtMismanagement&amp;devLanguage=Cpp"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4" Type="http://schemas.openxmlformats.org/officeDocument/2006/relationships/hyperlink" Target="http://launchingtechventures.blogspot.com/2011/03/creating-mountains-of-technical-debt-in.html"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4" Type="http://schemas.openxmlformats.org/officeDocument/2006/relationships/hyperlink" Target="http://verraes.net/2013/07/managed-technical-debt/"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4" Type="http://schemas.openxmlformats.org/officeDocument/2006/relationships/hyperlink" Target="http://compsoftplc.blogspot.com/" TargetMode="External"/><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4" Type="http://schemas.openxmlformats.org/officeDocument/2006/relationships/hyperlink" Target="http://zacgery.blogspot.com/2013/05/technical-debt-in-agile-world.html" TargetMode="External"/><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agileconsortium.blogspot.com/2011/07/scrum-hates-technical-debt.html"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informit.com/articles/article.aspx?p=1684785"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4" Type="http://schemas.openxmlformats.org/officeDocument/2006/relationships/hyperlink" Target="http://pm.stackexchange.com/questions/7954/how-do-you-manage-technical-debt" TargetMode="External"/><Relationship Id="rId5" Type="http://schemas.openxmlformats.org/officeDocument/2006/relationships/hyperlink" Target="http://www.ebizq.net/blogs/agile_enterprise/2009/11/dont-fall-in-the-alignment-trap.php" TargetMode="External"/><Relationship Id="rId6" Type="http://schemas.openxmlformats.org/officeDocument/2006/relationships/hyperlink" Target="http://www.infoq.com/articles/managing-technical-debt" TargetMode="External"/><Relationship Id="rId7" Type="http://schemas.openxmlformats.org/officeDocument/2006/relationships/hyperlink" Target="http://queue.acm.org/detail.cfm?id=2168798"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4" Type="http://schemas.openxmlformats.org/officeDocument/2006/relationships/hyperlink" Target="http://www.codovation.com/2012/06/effective-steps-to-reduce-technical-debt-an-agile-approach/"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4" Type="http://schemas.openxmlformats.org/officeDocument/2006/relationships/hyperlink" Target="http://www.sqale.org/blog/why-managers-like-the-technical-debt-concept" TargetMode="External"/><Relationship Id="rId5" Type="http://schemas.openxmlformats.org/officeDocument/2006/relationships/hyperlink" Target="http://www.ontechnicaldebt.com/blog/steve-mcconnell-on-categorizing-managing-technical-debt/"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www.infoq.com/articles/managing-technical-debt"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4" Type="http://schemas.openxmlformats.org/officeDocument/2006/relationships/hyperlink" Target="http://braintrustgroup.com/2012/how-technical-debt-affects-your-velocity/" TargetMode="External"/><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xjm.drupalgardens.com/blog/technical-debt-drupal-8-or-when-will-it-be-ready"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4" Type="http://schemas.openxmlformats.org/officeDocument/2006/relationships/hyperlink" Target="http://www.infoq.com/news/2013/03/user-stories-technical-debt" TargetMode="External"/><Relationship Id="rId5" Type="http://schemas.openxmlformats.org/officeDocument/2006/relationships/hyperlink" Target="http://www.jrothman.com/blog/mpd/2009/10/expressing-technical-debt-as-user-stories-helps-with-roi.html"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gogamestorm.com/wp-content/uploads/2011/03/speedboat.jpg" TargetMode="External"/><Relationship Id="rId4" Type="http://schemas.openxmlformats.org/officeDocument/2006/relationships/hyperlink" Target="http://innovationgames.com/2010/04/using-innovation-games%C2%AE-to-identify-and-prioritize-technical-debt/" TargetMode="External"/><Relationship Id="rId5" Type="http://schemas.openxmlformats.org/officeDocument/2006/relationships/hyperlink" Target="http://innovationgames.com/2010/01/using-speed-boat-for-process-improvement/" TargetMode="External"/><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4" Type="http://schemas.openxmlformats.org/officeDocument/2006/relationships/hyperlink" Target="http://blog.crisp.se/2013/07/12/henrikkniberg/the-solution-to-technical-debt" TargetMode="External"/><Relationship Id="rId5" Type="http://schemas.openxmlformats.org/officeDocument/2006/relationships/hyperlink" Target="http://blog.crisp.se/2012/10/25/henrikkniberg/agile-product-ownership-in-a-nutshell"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4" Type="http://schemas.openxmlformats.org/officeDocument/2006/relationships/hyperlink" Target="http://www.dzone.com/articles/definitions-done-practice" TargetMode="External"/><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xjm.drupalgardens.com/blog/technical-debt-drupal-8-or-when-will-it-be-ready"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www.codovation.com/2012/06/effective-steps-to-reduce-technical-debt-an-agile-approach/"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www.scrumalliance.org/community/articles/2008/february/reducing-the-test-automation-deficit"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jimhighsmith.com/beyond-scope-schedule-and-cost-the-agile-triangle/"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 Id="rId3" Type="http://schemas.openxmlformats.org/officeDocument/2006/relationships/hyperlink" Target="http://www.amazon.com/Agile-Project-Management-Creating-Innovative/dp/0321658396/ref=ed_oe_p"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4" Type="http://schemas.openxmlformats.org/officeDocument/2006/relationships/hyperlink" Target="http://blog.cutter.com/2009/08/10/beyond-scope-schedule-and-cost-measuring-agile-performance/" TargetMode="External"/><Relationship Id="rId5" Type="http://schemas.openxmlformats.org/officeDocument/2006/relationships/hyperlink" Target="http://theagileexecutive.com/2010/05/19/how-many-metrics-do-you-need-to-effectively-govern-the-software-process/"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4" Type="http://schemas.openxmlformats.org/officeDocument/2006/relationships/hyperlink" Target="http://blog.techdebt.org/interviews/230/interview-with-israel-gat-on-technical-debt-cutter-consortium" TargetMode="External"/><Relationship Id="rId5" Type="http://schemas.openxmlformats.org/officeDocument/2006/relationships/hyperlink" Target="http://docs.codehaus.org/display/SONAR/Technical+Debt+Plugin" TargetMode="External"/><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infoq.com/news/2010/03/monetizing-technical-debt" TargetMode="External"/><Relationship Id="rId4" Type="http://schemas.openxmlformats.org/officeDocument/2006/relationships/hyperlink" Target="http://theagileexecutive.com/2009/09/29/technical-debt-on-your-balance-sheet/" TargetMode="External"/><Relationship Id="rId5" Type="http://schemas.openxmlformats.org/officeDocument/2006/relationships/hyperlink" Target="http://theagileexecutive.com/2010/03/04/should-you-invest-in-this-software/" TargetMode="External"/><Relationship Id="rId6" Type="http://schemas.openxmlformats.org/officeDocument/2006/relationships/hyperlink" Target="http://theagileexecutive.com/2009/02/01/can-you-afford-the-software-you-are-developing/" TargetMode="External"/><Relationship Id="rId7" Type="http://schemas.openxmlformats.org/officeDocument/2006/relationships/hyperlink" Target="http://blog.cutter.com/2010/03/22/quantifying-the-start-afresh-option/" TargetMode="External"/><Relationship Id="rId8" Type="http://schemas.openxmlformats.org/officeDocument/2006/relationships/hyperlink" Target="http://theagileexecutive.com/2010/03/01/using-credit-limits-to-constrain-development-on-margin/" TargetMode="External"/><Relationship Id="rId9" Type="http://schemas.openxmlformats.org/officeDocument/2006/relationships/hyperlink" Target="http://blog.cutter.com/2010/05/19/three-governance-metrics/" TargetMode="External"/><Relationship Id="rId10" Type="http://schemas.openxmlformats.org/officeDocument/2006/relationships/hyperlink" Target="http://blog.cutter.com/2009/08/10/beyond-scope-schedule-and-cost-measuring-agile-performance/" TargetMode="External"/><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4" Type="http://schemas.openxmlformats.org/officeDocument/2006/relationships/hyperlink" Target="http://cvlive.blogspot.com/2013/07/technical-debt-drupal-development.html"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4" Type="http://schemas.openxmlformats.org/officeDocument/2006/relationships/hyperlink" Target="http://theagileexecutive.com/2010/10/06/the-real-cost-of-one-trillion-dollars-in-it-debt-part-ii-the-performance-paradox/" TargetMode="External"/><Relationship Id="rId5" Type="http://schemas.openxmlformats.org/officeDocument/2006/relationships/hyperlink" Target="http://www.cutter.com/index.html" TargetMode="External"/><Relationship Id="rId6" Type="http://schemas.openxmlformats.org/officeDocument/2006/relationships/hyperlink" Target="http://www.amazon.com/Quality-Software-Management-Systems-Thinking/dp/0932633226/ref=sr_1_fkmr0_3?ie=UTF8&amp;qid=1286123637&amp;sr=8-3-fkmr0"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https://elearning.industriallogic.com/gh/submit?Action=PageAction&amp;album=trw&amp;path=recognizingSmells/technicalDebt/technicalDebtMismanagement&amp;devLanguage=Cpp</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Un </a:t>
            </a:r>
            <a:r>
              <a:rPr lang="en-US" sz="1200" b="0" i="0" kern="1200" dirty="0" err="1" smtClean="0">
                <a:solidFill>
                  <a:schemeClr val="tx1"/>
                </a:solidFill>
                <a:effectLst/>
                <a:latin typeface="+mn-lt"/>
                <a:ea typeface="+mn-ea"/>
                <a:cs typeface="+mn-cs"/>
              </a:rPr>
              <a:t>problema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común</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organizaciones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completamente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olvidada</a:t>
            </a:r>
            <a:r>
              <a:rPr lang="en-US" sz="1200" b="0" i="0" kern="1200" baseline="0" dirty="0" smtClean="0">
                <a:solidFill>
                  <a:schemeClr val="tx1"/>
                </a:solidFill>
                <a:effectLst/>
                <a:latin typeface="+mn-lt"/>
                <a:ea typeface="+mn-ea"/>
                <a:cs typeface="+mn-cs"/>
              </a:rPr>
              <a:t> y se sale de control.</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 too common problem is that development organizations let their debt get out of control and spend most of their future development effort paying crippling interest payments.</a:t>
            </a:r>
            <a:endParaRPr lang="es-PE" sz="1200" dirty="0" smtClean="0"/>
          </a:p>
          <a:p>
            <a:endParaRPr lang="es-PE" sz="1200" dirty="0" smtClean="0"/>
          </a:p>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140</a:t>
            </a:r>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In addition, there is </a:t>
            </a:r>
            <a:r>
              <a:rPr lang="en-US" sz="1200" b="1" i="0" u="none" strike="noStrike" kern="1200" baseline="0" dirty="0" smtClean="0">
                <a:solidFill>
                  <a:schemeClr val="tx1"/>
                </a:solidFill>
                <a:latin typeface="+mn-lt"/>
                <a:ea typeface="+mn-ea"/>
                <a:cs typeface="+mn-cs"/>
              </a:rPr>
              <a:t>unavoidable technical debt</a:t>
            </a:r>
            <a:r>
              <a:rPr lang="en-US" sz="1200" b="0" i="0" u="none" strike="noStrike" kern="1200" baseline="0" dirty="0" smtClean="0">
                <a:solidFill>
                  <a:schemeClr val="tx1"/>
                </a:solidFill>
                <a:latin typeface="+mn-lt"/>
                <a:ea typeface="+mn-ea"/>
                <a:cs typeface="+mn-cs"/>
              </a:rPr>
              <a:t>, which is usually unpredictable and unpreventable. For example, our understanding of what makes for a good design emerges from doing the design work and building user-valuable features on it. We can’t perfectly predict up front how our product and its design will need to evolve over time. So, design and implementation decisions we made early on might need to change as we close important learning loops and acquire validated</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Broma</a:t>
            </a:r>
            <a:r>
              <a:rPr lang="en-US" sz="1200" b="0" i="0" kern="1200" dirty="0" smtClean="0">
                <a:solidFill>
                  <a:schemeClr val="tx1"/>
                </a:solidFill>
                <a:effectLst/>
                <a:latin typeface="+mn-lt"/>
                <a:ea typeface="+mn-ea"/>
                <a:cs typeface="+mn-cs"/>
              </a:rPr>
              <a:t> de no </a:t>
            </a:r>
            <a:r>
              <a:rPr lang="en-US" sz="1200" b="0" i="0" kern="1200" dirty="0" err="1" smtClean="0">
                <a:solidFill>
                  <a:schemeClr val="tx1"/>
                </a:solidFill>
                <a:effectLst/>
                <a:latin typeface="+mn-lt"/>
                <a:ea typeface="+mn-ea"/>
                <a:cs typeface="+mn-cs"/>
              </a:rPr>
              <a:t>ponernos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refactorizar</a:t>
            </a:r>
            <a:r>
              <a:rPr lang="en-US" sz="1200" b="0" i="0" kern="1200" baseline="0" dirty="0" smtClean="0">
                <a:solidFill>
                  <a:schemeClr val="tx1"/>
                </a:solidFill>
                <a:effectLst/>
                <a:latin typeface="+mn-lt"/>
                <a:ea typeface="+mn-ea"/>
                <a:cs typeface="+mn-cs"/>
              </a:rPr>
              <a:t> un sprint </a:t>
            </a:r>
            <a:r>
              <a:rPr lang="en-US" sz="1200" b="0" i="0" kern="1200" baseline="0" dirty="0" err="1" smtClean="0">
                <a:solidFill>
                  <a:schemeClr val="tx1"/>
                </a:solidFill>
                <a:effectLst/>
                <a:latin typeface="+mn-lt"/>
                <a:ea typeface="+mn-ea"/>
                <a:cs typeface="+mn-cs"/>
              </a:rPr>
              <a:t>entero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entregar</a:t>
            </a:r>
            <a:r>
              <a:rPr lang="en-US" sz="1200" b="0" i="0" kern="1200" baseline="0" dirty="0" smtClean="0">
                <a:solidFill>
                  <a:schemeClr val="tx1"/>
                </a:solidFill>
                <a:effectLst/>
                <a:latin typeface="+mn-lt"/>
                <a:ea typeface="+mn-ea"/>
                <a:cs typeface="+mn-cs"/>
              </a:rPr>
              <a:t> valor.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responsible de </a:t>
            </a:r>
            <a:r>
              <a:rPr lang="en-US" sz="1200" b="0" i="0" kern="1200" baseline="0" dirty="0" err="1" smtClean="0">
                <a:solidFill>
                  <a:schemeClr val="tx1"/>
                </a:solidFill>
                <a:effectLst/>
                <a:latin typeface="+mn-lt"/>
                <a:ea typeface="+mn-ea"/>
                <a:cs typeface="+mn-cs"/>
              </a:rPr>
              <a:t>planificar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priorizar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afecta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claramente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Technical Debt is, and should be, a PM's concern</a:t>
            </a:r>
            <a:endParaRPr lang="es-PE" dirty="0" smtClean="0">
              <a:hlinkClick r:id="rId3"/>
            </a:endParaRPr>
          </a:p>
          <a:p>
            <a:endParaRPr lang="es-PE" dirty="0" smtClean="0">
              <a:hlinkClick r:id="rId3"/>
            </a:endParaRPr>
          </a:p>
          <a:p>
            <a:r>
              <a:rPr lang="es-PE" dirty="0" smtClean="0">
                <a:hlinkClick r:id="rId3"/>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Pensar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donde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s-PE" dirty="0" smtClean="0">
                <a:hlinkClick r:id="rId4"/>
              </a:rPr>
              <a:t>http://pm.stackexchange.com/questions/7954/how-do-you-manage-technical-debt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Educate the business about the cost of technical debt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Technical debt only happens in the face of time pressure (or as a result of bad habit or lack of skill, which are a different problem, solved by having time to learn how to do the job well... so, time pressure).</a:t>
            </a:r>
          </a:p>
          <a:p>
            <a:pPr fontAlgn="base"/>
            <a:r>
              <a:rPr lang="en-US" sz="1200" b="0" i="0" kern="1200" dirty="0" smtClean="0">
                <a:solidFill>
                  <a:schemeClr val="tx1"/>
                </a:solidFill>
                <a:effectLst/>
                <a:latin typeface="+mn-lt"/>
                <a:ea typeface="+mn-ea"/>
                <a:cs typeface="+mn-cs"/>
              </a:rPr>
              <a:t>By keeping track of the growing cost of the debt and making the business aware of it, you can help to show them the value of the options they're losing. This could include things like your best developers leaving, and the cost of re-hiring; how much extra time the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reckon it took to create a new feature as a result of technical debt; how much more effective the team is when they're given the chance to take pride in their work instead of bowing to business pressure.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educate them about </a:t>
            </a:r>
            <a:r>
              <a:rPr lang="en-US" sz="1200" b="0" i="0" u="none" strike="noStrike" kern="1200" dirty="0" smtClean="0">
                <a:solidFill>
                  <a:schemeClr val="tx1"/>
                </a:solidFill>
                <a:effectLst/>
                <a:latin typeface="+mn-lt"/>
                <a:ea typeface="+mn-ea"/>
                <a:cs typeface="+mn-cs"/>
                <a:hlinkClick r:id="rId5"/>
              </a:rPr>
              <a:t>the alignment trap</a:t>
            </a:r>
            <a:r>
              <a:rPr lang="en-US" sz="1200" b="0" i="0" kern="1200" dirty="0" smtClean="0">
                <a:solidFill>
                  <a:schemeClr val="tx1"/>
                </a:solidFill>
                <a:effectLst/>
                <a:latin typeface="+mn-lt"/>
                <a:ea typeface="+mn-ea"/>
                <a:cs typeface="+mn-cs"/>
              </a:rPr>
              <a:t>. "Companies in which IT was highly aligned with business but not effective were considerably worse off than companies in which IT was less aligned and merely kept the systems running.“</a:t>
            </a:r>
          </a:p>
          <a:p>
            <a:endParaRPr lang="en-US" sz="1200" b="0" i="0" kern="1200" dirty="0" smtClean="0">
              <a:solidFill>
                <a:schemeClr val="tx1"/>
              </a:solidFill>
              <a:effectLst/>
              <a:latin typeface="+mn-lt"/>
              <a:ea typeface="+mn-ea"/>
              <a:cs typeface="+mn-cs"/>
            </a:endParaRPr>
          </a:p>
          <a:p>
            <a:r>
              <a:rPr lang="es-PE" dirty="0" smtClean="0">
                <a:hlinkClick r:id="rId6"/>
              </a:rPr>
              <a:t>http://www.infoq.com/articles/managing-technical-debt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Stakeholders of Technical Debt</a:t>
            </a:r>
          </a:p>
          <a:p>
            <a:r>
              <a:rPr lang="en-US" sz="1200" b="0" i="0" kern="1200" dirty="0" smtClean="0">
                <a:solidFill>
                  <a:schemeClr val="tx1"/>
                </a:solidFill>
                <a:effectLst/>
                <a:latin typeface="+mn-lt"/>
                <a:ea typeface="+mn-ea"/>
                <a:cs typeface="+mn-cs"/>
              </a:rPr>
              <a:t>Technical Debt concerns many </a:t>
            </a:r>
            <a:r>
              <a:rPr lang="en-US" sz="1200" b="0" i="0" u="none" strike="noStrike" kern="1200" dirty="0" smtClean="0">
                <a:solidFill>
                  <a:schemeClr val="tx1"/>
                </a:solidFill>
                <a:effectLst/>
                <a:latin typeface="+mn-lt"/>
                <a:ea typeface="+mn-ea"/>
                <a:cs typeface="+mn-cs"/>
                <a:hlinkClick r:id="rId7"/>
              </a:rPr>
              <a:t>stakeholders</a:t>
            </a:r>
            <a:r>
              <a:rPr lang="en-US" sz="1200" b="0" i="0" kern="1200" dirty="0" smtClean="0">
                <a:solidFill>
                  <a:schemeClr val="tx1"/>
                </a:solidFill>
                <a:effectLst/>
                <a:latin typeface="+mn-lt"/>
                <a:ea typeface="+mn-ea"/>
                <a:cs typeface="+mn-cs"/>
              </a:rPr>
              <a:t> of a software project:</a:t>
            </a:r>
          </a:p>
          <a:p>
            <a:r>
              <a:rPr lang="en-US" sz="1200" b="1" i="0" kern="1200" dirty="0" smtClean="0">
                <a:solidFill>
                  <a:schemeClr val="tx1"/>
                </a:solidFill>
                <a:effectLst/>
                <a:latin typeface="+mn-lt"/>
                <a:ea typeface="+mn-ea"/>
                <a:cs typeface="+mn-cs"/>
              </a:rPr>
              <a:t>Customers </a:t>
            </a:r>
            <a:r>
              <a:rPr lang="en-US" sz="1200" b="0" i="0" kern="1200" dirty="0" smtClean="0">
                <a:solidFill>
                  <a:schemeClr val="tx1"/>
                </a:solidFill>
                <a:effectLst/>
                <a:latin typeface="+mn-lt"/>
                <a:ea typeface="+mn-ea"/>
                <a:cs typeface="+mn-cs"/>
              </a:rPr>
              <a:t>are annoyed by bugs or missing features due to low productivity.</a:t>
            </a:r>
          </a:p>
          <a:p>
            <a:r>
              <a:rPr lang="en-US" sz="1200" b="0" i="0" kern="1200" dirty="0" smtClean="0">
                <a:solidFill>
                  <a:schemeClr val="tx1"/>
                </a:solidFill>
                <a:effectLst/>
                <a:latin typeface="+mn-lt"/>
                <a:ea typeface="+mn-ea"/>
                <a:cs typeface="+mn-cs"/>
              </a:rPr>
              <a:t>This leads to additional costs for the </a:t>
            </a:r>
            <a:r>
              <a:rPr lang="en-US" sz="1200" b="1" i="0" kern="1200" dirty="0" smtClean="0">
                <a:solidFill>
                  <a:schemeClr val="tx1"/>
                </a:solidFill>
                <a:effectLst/>
                <a:latin typeface="+mn-lt"/>
                <a:ea typeface="+mn-ea"/>
                <a:cs typeface="+mn-cs"/>
              </a:rPr>
              <a:t>helpdesk</a:t>
            </a:r>
            <a:r>
              <a:rPr lang="en-US" sz="1200" b="0" i="0" kern="1200" dirty="0" smtClean="0">
                <a:solidFill>
                  <a:schemeClr val="tx1"/>
                </a:solidFill>
                <a:effectLst/>
                <a:latin typeface="+mn-lt"/>
                <a:ea typeface="+mn-ea"/>
                <a:cs typeface="+mn-cs"/>
              </a:rPr>
              <a:t>, which annoys the people there, too.</a:t>
            </a:r>
          </a:p>
          <a:p>
            <a:r>
              <a:rPr lang="en-US" sz="1200" b="0" i="0" kern="1200" dirty="0" smtClean="0">
                <a:solidFill>
                  <a:schemeClr val="tx1"/>
                </a:solidFill>
                <a:effectLst/>
                <a:latin typeface="+mn-lt"/>
                <a:ea typeface="+mn-ea"/>
                <a:cs typeface="+mn-cs"/>
              </a:rPr>
              <a:t>Increased development time and quality issues are also a problem for </a:t>
            </a:r>
            <a:r>
              <a:rPr lang="en-US" sz="1200" b="1" i="0" kern="1200" dirty="0" smtClean="0">
                <a:solidFill>
                  <a:schemeClr val="tx1"/>
                </a:solidFill>
                <a:effectLst/>
                <a:latin typeface="+mn-lt"/>
                <a:ea typeface="+mn-ea"/>
                <a:cs typeface="+mn-cs"/>
              </a:rPr>
              <a:t>marketing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Bugs lead to frequent patches, which annoys the </a:t>
            </a:r>
            <a:r>
              <a:rPr lang="en-US" sz="1200" b="1" i="0" kern="1200" dirty="0" smtClean="0">
                <a:solidFill>
                  <a:schemeClr val="tx1"/>
                </a:solidFill>
                <a:effectLst/>
                <a:latin typeface="+mn-lt"/>
                <a:ea typeface="+mn-ea"/>
                <a:cs typeface="+mn-cs"/>
              </a:rPr>
              <a:t>operations team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Many annoyed parties definitely don’t make the </a:t>
            </a:r>
            <a:r>
              <a:rPr lang="en-US" sz="1200" b="1" i="0" kern="1200" dirty="0" smtClean="0">
                <a:solidFill>
                  <a:schemeClr val="tx1"/>
                </a:solidFill>
                <a:effectLst/>
                <a:latin typeface="+mn-lt"/>
                <a:ea typeface="+mn-ea"/>
                <a:cs typeface="+mn-cs"/>
              </a:rPr>
              <a:t>management </a:t>
            </a:r>
            <a:r>
              <a:rPr lang="en-US" sz="1200" b="0" i="0" kern="1200" dirty="0" smtClean="0">
                <a:solidFill>
                  <a:schemeClr val="tx1"/>
                </a:solidFill>
                <a:effectLst/>
                <a:latin typeface="+mn-lt"/>
                <a:ea typeface="+mn-ea"/>
                <a:cs typeface="+mn-cs"/>
              </a:rPr>
              <a:t>happy - especially if there is bad publicity due to bugs, delays or security problems.</a:t>
            </a:r>
          </a:p>
          <a:p>
            <a:r>
              <a:rPr lang="en-US" sz="1200" b="0" i="0" kern="1200" dirty="0" smtClean="0">
                <a:solidFill>
                  <a:schemeClr val="tx1"/>
                </a:solidFill>
                <a:effectLst/>
                <a:latin typeface="+mn-lt"/>
                <a:ea typeface="+mn-ea"/>
                <a:cs typeface="+mn-cs"/>
              </a:rPr>
              <a:t>Last but not least also the </a:t>
            </a:r>
            <a:r>
              <a:rPr lang="en-US" sz="1200" b="1" i="0" kern="1200" dirty="0" smtClean="0">
                <a:solidFill>
                  <a:schemeClr val="tx1"/>
                </a:solidFill>
                <a:effectLst/>
                <a:latin typeface="+mn-lt"/>
                <a:ea typeface="+mn-ea"/>
                <a:cs typeface="+mn-cs"/>
              </a:rPr>
              <a:t>developers</a:t>
            </a:r>
            <a:r>
              <a:rPr lang="en-US" sz="1200" b="0" i="0" kern="1200" dirty="0" smtClean="0">
                <a:solidFill>
                  <a:schemeClr val="tx1"/>
                </a:solidFill>
                <a:effectLst/>
                <a:latin typeface="+mn-lt"/>
                <a:ea typeface="+mn-ea"/>
                <a:cs typeface="+mn-cs"/>
              </a:rPr>
              <a:t> are suffering. No one wants to deliver bad work. Furthermore, no one wants to take over the bad work of others.</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a:t>
            </a:r>
            <a:r>
              <a:rPr lang="en-US" sz="1200" b="0" i="0" kern="1200" dirty="0" err="1" smtClean="0">
                <a:solidFill>
                  <a:schemeClr val="tx1"/>
                </a:solidFill>
                <a:effectLst/>
                <a:latin typeface="+mn-lt"/>
                <a:ea typeface="+mn-ea"/>
                <a:cs typeface="+mn-cs"/>
              </a:rPr>
              <a:t>opthrough</a:t>
            </a:r>
            <a:r>
              <a:rPr lang="en-US" sz="1200" b="0" i="0" kern="1200" dirty="0" smtClean="0">
                <a:solidFill>
                  <a:schemeClr val="tx1"/>
                </a:solidFill>
                <a:effectLst/>
                <a:latin typeface="+mn-lt"/>
                <a:ea typeface="+mn-ea"/>
                <a:cs typeface="+mn-cs"/>
              </a:rPr>
              <a:t>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economics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Doble</a:t>
            </a:r>
            <a:r>
              <a:rPr lang="en-US" sz="1200" b="0" i="0" kern="1200" baseline="0" dirty="0" smtClean="0">
                <a:solidFill>
                  <a:schemeClr val="tx1"/>
                </a:solidFill>
                <a:effectLst/>
                <a:latin typeface="+mn-lt"/>
                <a:ea typeface="+mn-ea"/>
                <a:cs typeface="+mn-cs"/>
              </a:rPr>
              <a:t> click de TD </a:t>
            </a:r>
            <a:r>
              <a:rPr lang="en-US" sz="1200" b="0" i="0" kern="1200" baseline="0" dirty="0" err="1" smtClean="0">
                <a:solidFill>
                  <a:schemeClr val="tx1"/>
                </a:solidFill>
                <a:effectLst/>
                <a:latin typeface="+mn-lt"/>
                <a:ea typeface="+mn-ea"/>
                <a:cs typeface="+mn-cs"/>
              </a:rPr>
              <a:t>buena</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TECHNICAL DEBT CANNOT BE MEASURE DIRECTLY IN CODE</a:t>
            </a:r>
            <a:endParaRPr lang="es-PE"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VELOCITY</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http://braintrustgroup.com/2012/how-technical-debt-affects-your-velocity/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Velocity is a measure of how fast a Scrum team delivers business value. </a:t>
            </a:r>
          </a:p>
          <a:p>
            <a:pPr fontAlgn="base"/>
            <a:r>
              <a:rPr lang="en-US" sz="1200" b="0" i="0" kern="1200" dirty="0" smtClean="0">
                <a:solidFill>
                  <a:schemeClr val="tx1"/>
                </a:solidFill>
                <a:effectLst/>
                <a:latin typeface="+mn-lt"/>
                <a:ea typeface="+mn-ea"/>
                <a:cs typeface="+mn-cs"/>
              </a:rPr>
              <a:t>I like to think of technical debt as a weight that has to be dragged around by the team. Until the weight is cut free, the overall efficiency of the team is going to be affected. Dealing with technical debt issues may cause your team to overestimate their backlog items. Thus, fewer backlog items can be completed during a Sprint because the estimates begin to add up quickly.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surprisingly, there is also an reverse relationship between velocity and technical debt.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http://www.gogamestorm.com/wp-content/uploads/2011/03/speedboat.jpg</a:t>
            </a:r>
            <a:endParaRPr lang="es-PE" dirty="0" smtClean="0">
              <a:hlinkClick r:id="rId4"/>
            </a:endParaRPr>
          </a:p>
          <a:p>
            <a:pPr algn="l"/>
            <a:r>
              <a:rPr lang="es-PE" dirty="0" smtClean="0">
                <a:hlinkClick r:id="rId4"/>
              </a:rPr>
              <a:t>http://innovationgames.com/2010/04/using-innovation-games%C2%AE-to-identify-and-prioritize-technical-debt/</a:t>
            </a:r>
            <a:endParaRPr lang="es-PE" dirty="0" smtClean="0"/>
          </a:p>
          <a:p>
            <a:pPr algn="l"/>
            <a:endParaRPr lang="es-PE" dirty="0" smtClean="0">
              <a:hlinkClick r:id="rId3"/>
            </a:endParaRPr>
          </a:p>
          <a:p>
            <a:pPr fontAlgn="base"/>
            <a:r>
              <a:rPr lang="en-US" sz="1200" b="1"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Collaboratize</a:t>
            </a:r>
            <a:r>
              <a:rPr lang="en-US" sz="1200" b="0" i="0" kern="1200" dirty="0" smtClean="0">
                <a:solidFill>
                  <a:schemeClr val="tx1"/>
                </a:solidFill>
                <a:effectLst/>
                <a:latin typeface="+mn-lt"/>
                <a:ea typeface="+mn-ea"/>
                <a:cs typeface="+mn-cs"/>
              </a:rPr>
              <a:t>  process to identify the “anchors” that are holding the team back; In the case of the </a:t>
            </a:r>
            <a:r>
              <a:rPr lang="en-US" sz="1200" b="0" i="1" kern="1200" dirty="0" smtClean="0">
                <a:solidFill>
                  <a:schemeClr val="tx1"/>
                </a:solidFill>
                <a:effectLst/>
                <a:latin typeface="+mn-lt"/>
                <a:ea typeface="+mn-ea"/>
                <a:cs typeface="+mn-cs"/>
              </a:rPr>
              <a:t>Speed Boat </a:t>
            </a:r>
            <a:r>
              <a:rPr lang="en-US" sz="1200" b="0" i="0" kern="1200" dirty="0" smtClean="0">
                <a:solidFill>
                  <a:schemeClr val="tx1"/>
                </a:solidFill>
                <a:effectLst/>
                <a:latin typeface="+mn-lt"/>
                <a:ea typeface="+mn-ea"/>
                <a:cs typeface="+mn-cs"/>
              </a:rPr>
              <a:t>game, the “boat” is a metaphor for the system under development. I’ve previously discussed using </a:t>
            </a:r>
            <a:r>
              <a:rPr lang="en-US" sz="1200" b="0"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for process improvement in </a:t>
            </a:r>
            <a:r>
              <a:rPr lang="en-US" sz="1200" b="0" i="0" kern="1200" dirty="0" err="1" smtClean="0">
                <a:solidFill>
                  <a:schemeClr val="tx1"/>
                </a:solidFill>
                <a:effectLst/>
                <a:latin typeface="+mn-lt"/>
                <a:ea typeface="+mn-ea"/>
                <a:cs typeface="+mn-cs"/>
              </a:rPr>
              <a:t>this</a:t>
            </a:r>
            <a:r>
              <a:rPr lang="en-US" sz="1200" b="0" i="0" u="none" strike="noStrike" kern="1200" dirty="0" err="1" smtClean="0">
                <a:solidFill>
                  <a:schemeClr val="tx1"/>
                </a:solidFill>
                <a:effectLst/>
                <a:latin typeface="+mn-lt"/>
                <a:ea typeface="+mn-ea"/>
                <a:cs typeface="+mn-cs"/>
                <a:hlinkClick r:id="rId5"/>
              </a:rPr>
              <a:t>post</a:t>
            </a:r>
            <a:r>
              <a:rPr lang="en-US" sz="1200" b="0" i="0" kern="1200" dirty="0" smtClean="0">
                <a:solidFill>
                  <a:schemeClr val="tx1"/>
                </a:solidFill>
                <a:effectLst/>
                <a:latin typeface="+mn-lt"/>
                <a:ea typeface="+mn-ea"/>
                <a:cs typeface="+mn-cs"/>
              </a:rPr>
              <a:t>. In this case, you’re adapting the game so that the anchors are technical debt anchors. Note that these anchors are not just “code” anchors. They can cover your data model, your user interface, your build process, your test automation processes, and even “anchors” related to source code management.</a:t>
            </a:r>
          </a:p>
          <a:p>
            <a:pPr algn="l"/>
            <a:endParaRPr lang="en-US" sz="1200" b="0" i="0" kern="1200" dirty="0" smtClean="0">
              <a:solidFill>
                <a:schemeClr val="tx1"/>
              </a:solidFill>
              <a:effectLst/>
              <a:latin typeface="+mn-lt"/>
              <a:ea typeface="+mn-ea"/>
              <a:cs typeface="+mn-cs"/>
            </a:endParaRPr>
          </a:p>
          <a:p>
            <a:pPr algn="l"/>
            <a:r>
              <a:rPr lang="es-PE" dirty="0" smtClean="0">
                <a:hlinkClick r:id="rId5"/>
              </a:rPr>
              <a:t>http://innovationgames.com/2010/01/using-speed-boat-for-process-improvement/</a:t>
            </a:r>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Traditional approaches </a:t>
            </a:r>
            <a:r>
              <a:rPr lang="en-US" sz="1200" b="0" i="0" kern="1200" dirty="0" smtClean="0">
                <a:solidFill>
                  <a:schemeClr val="tx1"/>
                </a:solidFill>
                <a:effectLst/>
                <a:latin typeface="+mn-lt"/>
                <a:ea typeface="+mn-ea"/>
                <a:cs typeface="+mn-cs"/>
              </a:rPr>
              <a:t>to process improvement typically start with some picture or description of the existing process and use this as the foundation of discussion for process improvements. While this </a:t>
            </a:r>
            <a:r>
              <a:rPr lang="en-US" sz="1200" b="0" i="1"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be effective as a way of considering process improvement, it has a very severe flaw: it forces the team to frame their issues and their perceptions of their problems to the </a:t>
            </a:r>
            <a:r>
              <a:rPr lang="en-US" sz="1200" b="0" i="0" kern="1200" dirty="0" err="1" smtClean="0">
                <a:solidFill>
                  <a:schemeClr val="tx1"/>
                </a:solidFill>
                <a:effectLst/>
                <a:latin typeface="+mn-lt"/>
                <a:ea typeface="+mn-ea"/>
                <a:cs typeface="+mn-cs"/>
              </a:rPr>
              <a:t>process.That’s</a:t>
            </a:r>
            <a:r>
              <a:rPr lang="en-US" sz="1200" b="0" i="0" kern="1200" dirty="0" smtClean="0">
                <a:solidFill>
                  <a:schemeClr val="tx1"/>
                </a:solidFill>
                <a:effectLst/>
                <a:latin typeface="+mn-lt"/>
                <a:ea typeface="+mn-ea"/>
                <a:cs typeface="+mn-cs"/>
              </a:rPr>
              <a:t> a real problem, as processes do not stand alone: they are supported by a larger structural context, which includes everything from the physical environment to the appropriateness of the results produced by the process. More importantly, I used the plural quite intentionally in the last sentence: there are always multiple processes that exist in a company, and these processes can interact in surprising ways. Prematurely framing the issues in terms of a single process inhibits the team from exploring critical interactions with other processes.</a:t>
            </a:r>
          </a:p>
          <a:p>
            <a:pPr algn="l"/>
            <a:endParaRPr lang="en-US" sz="1200" b="0" i="0" kern="1200" dirty="0" smtClean="0">
              <a:solidFill>
                <a:schemeClr val="tx1"/>
              </a:solidFill>
              <a:effectLst/>
              <a:latin typeface="+mn-lt"/>
              <a:ea typeface="+mn-ea"/>
              <a:cs typeface="+mn-cs"/>
            </a:endParaRPr>
          </a:p>
          <a:p>
            <a:pPr algn="l"/>
            <a:r>
              <a:rPr lang="en-US" sz="1200" b="1" i="0" kern="1200" dirty="0" err="1" smtClean="0">
                <a:solidFill>
                  <a:schemeClr val="tx1"/>
                </a:solidFill>
                <a:effectLst/>
                <a:latin typeface="+mn-lt"/>
                <a:ea typeface="+mn-ea"/>
                <a:cs typeface="+mn-cs"/>
              </a:rPr>
              <a:t>Metafora</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This boat represents your development process. We know you want that boat to go as fast as possible. However, there are some anchors that are holding you back. On the anchor cards you’ve been given, write down one anchor per card. The anchor that you write down can be </a:t>
            </a:r>
            <a:r>
              <a:rPr lang="en-US" sz="1200" b="0" i="1" kern="1200" dirty="0" smtClean="0">
                <a:solidFill>
                  <a:schemeClr val="tx1"/>
                </a:solidFill>
                <a:effectLst/>
                <a:latin typeface="+mn-lt"/>
                <a:ea typeface="+mn-ea"/>
                <a:cs typeface="+mn-cs"/>
              </a:rPr>
              <a:t>anything</a:t>
            </a:r>
            <a:r>
              <a:rPr lang="en-US" sz="1200" b="0" i="0" kern="1200" dirty="0" smtClean="0">
                <a:solidFill>
                  <a:schemeClr val="tx1"/>
                </a:solidFill>
                <a:effectLst/>
                <a:latin typeface="+mn-lt"/>
                <a:ea typeface="+mn-ea"/>
                <a:cs typeface="+mn-cs"/>
              </a:rPr>
              <a:t> that you think is holding you back.”</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YIf</a:t>
            </a:r>
            <a:r>
              <a:rPr lang="en-US" sz="1200" b="0" i="0" kern="1200" dirty="0" smtClean="0">
                <a:solidFill>
                  <a:schemeClr val="tx1"/>
                </a:solidFill>
                <a:effectLst/>
                <a:latin typeface="+mn-lt"/>
                <a:ea typeface="+mn-ea"/>
                <a:cs typeface="+mn-cs"/>
              </a:rPr>
              <a:t>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err="1" smtClean="0">
                <a:solidFill>
                  <a:schemeClr val="tx1"/>
                </a:solidFill>
                <a:effectLst/>
                <a:latin typeface="+mn-lt"/>
                <a:ea typeface="+mn-ea"/>
                <a:cs typeface="+mn-cs"/>
              </a:rPr>
              <a:t>Trabajar</a:t>
            </a:r>
            <a:r>
              <a:rPr lang="en-US" sz="1200" b="1" i="0" u="none" strike="noStrike" kern="1200" baseline="0" dirty="0" smtClean="0">
                <a:solidFill>
                  <a:schemeClr val="tx1"/>
                </a:solidFill>
                <a:effectLst/>
                <a:latin typeface="+mn-lt"/>
                <a:ea typeface="+mn-ea"/>
                <a:cs typeface="+mn-cs"/>
              </a:rPr>
              <a:t> la </a:t>
            </a:r>
            <a:r>
              <a:rPr lang="en-US" sz="1200" b="1" i="0" u="none" strike="noStrike" kern="1200" baseline="0" dirty="0" err="1" smtClean="0">
                <a:solidFill>
                  <a:schemeClr val="tx1"/>
                </a:solidFill>
                <a:effectLst/>
                <a:latin typeface="+mn-lt"/>
                <a:ea typeface="+mn-ea"/>
                <a:cs typeface="+mn-cs"/>
              </a:rPr>
              <a:t>Deuda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mientras</a:t>
            </a:r>
            <a:r>
              <a:rPr lang="en-US" sz="1200" b="1" i="0" u="none" strike="noStrike" kern="1200" baseline="0" dirty="0" smtClean="0">
                <a:solidFill>
                  <a:schemeClr val="tx1"/>
                </a:solidFill>
                <a:effectLst/>
                <a:latin typeface="+mn-lt"/>
                <a:ea typeface="+mn-ea"/>
                <a:cs typeface="+mn-cs"/>
              </a:rPr>
              <a:t> se </a:t>
            </a:r>
            <a:r>
              <a:rPr lang="en-US" sz="1200" b="1" i="0" u="none" strike="noStrike" kern="1200" baseline="0" dirty="0" err="1" smtClean="0">
                <a:solidFill>
                  <a:schemeClr val="tx1"/>
                </a:solidFill>
                <a:effectLst/>
                <a:latin typeface="+mn-lt"/>
                <a:ea typeface="+mn-ea"/>
                <a:cs typeface="+mn-cs"/>
              </a:rPr>
              <a:t>realiza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trabajo</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valioso</a:t>
            </a:r>
            <a:r>
              <a:rPr lang="en-US" sz="1200" b="1" i="0" u="none" strike="noStrike" kern="1200" baseline="0" dirty="0" smtClean="0">
                <a:solidFill>
                  <a:schemeClr val="tx1"/>
                </a:solidFill>
                <a:effectLst/>
                <a:latin typeface="+mn-lt"/>
                <a:ea typeface="+mn-ea"/>
                <a:cs typeface="+mn-cs"/>
              </a:rPr>
              <a:t> en el </a:t>
            </a:r>
            <a:r>
              <a:rPr lang="en-US" sz="1200" b="1" i="0" u="none" strike="noStrike" kern="1200" baseline="0" dirty="0" err="1" smtClean="0">
                <a:solidFill>
                  <a:schemeClr val="tx1"/>
                </a:solidFill>
                <a:effectLst/>
                <a:latin typeface="+mn-lt"/>
                <a:ea typeface="+mn-ea"/>
                <a:cs typeface="+mn-cs"/>
              </a:rPr>
              <a:t>cliente</a:t>
            </a:r>
            <a:endParaRPr lang="en-US" sz="1200" b="1"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Let’s assume that for every customer-valuable product backlog item we work on, we also do several things. First, we commit to doing high-quality work so that we don’t add new naive technical debt when we create the customer feature. Second, we apply the Boy Scout rule and clean up whatever happened-upon technical debt that we reasonably can when we are in the area doing work related to our feature. And third (the core attribute of this approach), we specifically repay targeted technical debt in the area in which we will be working.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has several advantages:</a:t>
            </a:r>
          </a:p>
          <a:p>
            <a:r>
              <a:rPr lang="en-US" sz="1200" b="0" i="0" u="none" strike="noStrike" kern="1200" baseline="0" dirty="0" smtClean="0">
                <a:solidFill>
                  <a:schemeClr val="tx1"/>
                </a:solidFill>
                <a:latin typeface="+mn-lt"/>
                <a:ea typeface="+mn-ea"/>
                <a:cs typeface="+mn-cs"/>
              </a:rPr>
              <a:t> It aligns debt reduction work with customer-valuable work that the product </a:t>
            </a:r>
            <a:r>
              <a:rPr lang="es-PE" sz="1200" b="0" i="0" u="none" strike="noStrike" kern="1200" baseline="0" dirty="0" err="1" smtClean="0">
                <a:solidFill>
                  <a:schemeClr val="tx1"/>
                </a:solidFill>
                <a:latin typeface="+mn-lt"/>
                <a:ea typeface="+mn-ea"/>
                <a:cs typeface="+mn-cs"/>
              </a:rPr>
              <a:t>owner</a:t>
            </a:r>
            <a:r>
              <a:rPr lang="es-PE" sz="1200" b="0" i="0" u="none" strike="noStrike" kern="1200" baseline="0" dirty="0" smtClean="0">
                <a:solidFill>
                  <a:schemeClr val="tx1"/>
                </a:solidFill>
                <a:latin typeface="+mn-lt"/>
                <a:ea typeface="+mn-ea"/>
                <a:cs typeface="+mn-cs"/>
              </a:rPr>
              <a:t> can </a:t>
            </a:r>
            <a:r>
              <a:rPr lang="es-PE" sz="1200" b="0" i="0" u="none" strike="noStrike" kern="1200" baseline="0" dirty="0" err="1" smtClean="0">
                <a:solidFill>
                  <a:schemeClr val="tx1"/>
                </a:solidFill>
                <a:latin typeface="+mn-lt"/>
                <a:ea typeface="+mn-ea"/>
                <a:cs typeface="+mn-cs"/>
              </a:rPr>
              <a:t>properly</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prioritize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makes it clear to all development team members that technical debt reduction is a shared responsibility and not something to defer and delegate to someone or some other team to clean up.</a:t>
            </a:r>
          </a:p>
          <a:p>
            <a:r>
              <a:rPr lang="en-US" sz="1200" b="0" i="0" u="none" strike="noStrike" kern="1200" baseline="0" dirty="0" smtClean="0">
                <a:solidFill>
                  <a:schemeClr val="tx1"/>
                </a:solidFill>
                <a:latin typeface="+mn-lt"/>
                <a:ea typeface="+mn-ea"/>
                <a:cs typeface="+mn-cs"/>
              </a:rPr>
              <a:t> It reinforces technical debt prevention and removal skills because everyone gets to practice them all the time.</a:t>
            </a:r>
          </a:p>
          <a:p>
            <a:r>
              <a:rPr lang="en-US" sz="1200" b="0" i="0" u="none" strike="noStrike" kern="1200" baseline="0" dirty="0" smtClean="0">
                <a:solidFill>
                  <a:schemeClr val="tx1"/>
                </a:solidFill>
                <a:latin typeface="+mn-lt"/>
                <a:ea typeface="+mn-ea"/>
                <a:cs typeface="+mn-cs"/>
              </a:rPr>
              <a:t> It helps us identify the high-interest areas where we should focus our technical debt servicing. At the very least we know that the code (or other development artifact) we are touching is still important because we are using it to </a:t>
            </a:r>
            <a:r>
              <a:rPr lang="es-PE" sz="1200" b="0" i="0" u="none" strike="noStrike" kern="1200" baseline="0" dirty="0" err="1" smtClean="0">
                <a:solidFill>
                  <a:schemeClr val="tx1"/>
                </a:solidFill>
                <a:latin typeface="+mn-lt"/>
                <a:ea typeface="+mn-ea"/>
                <a:cs typeface="+mn-cs"/>
              </a:rPr>
              <a:t>create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the</a:t>
            </a:r>
            <a:r>
              <a:rPr lang="es-PE" sz="1200" b="0" i="0" u="none" strike="noStrike" kern="1200" baseline="0" dirty="0" smtClean="0">
                <a:solidFill>
                  <a:schemeClr val="tx1"/>
                </a:solidFill>
                <a:latin typeface="+mn-lt"/>
                <a:ea typeface="+mn-ea"/>
                <a:cs typeface="+mn-cs"/>
              </a:rPr>
              <a:t> new </a:t>
            </a:r>
            <a:r>
              <a:rPr lang="es-PE" sz="1200" b="0" i="0" u="none" strike="noStrike" kern="1200" baseline="0" dirty="0" err="1" smtClean="0">
                <a:solidFill>
                  <a:schemeClr val="tx1"/>
                </a:solidFill>
                <a:latin typeface="+mn-lt"/>
                <a:ea typeface="+mn-ea"/>
                <a:cs typeface="+mn-cs"/>
              </a:rPr>
              <a:t>feature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avoids the waste of repaying technical debt in areas where we really don’t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to</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known technical debt items are entered into a technical debt backlog that is placed on the wall next to the sprint backlog during sprint planning (or inside a tool to achieve the equivalent effect).</a:t>
            </a:r>
          </a:p>
          <a:p>
            <a:r>
              <a:rPr lang="en-US" sz="1200" b="0" i="0" u="none" strike="noStrike" kern="1200" baseline="0" dirty="0" smtClean="0">
                <a:solidFill>
                  <a:schemeClr val="tx1"/>
                </a:solidFill>
                <a:latin typeface="+mn-lt"/>
                <a:ea typeface="+mn-ea"/>
                <a:cs typeface="+mn-cs"/>
              </a:rPr>
              <a:t>During sprint planning, as the team members are working with the product owner to select customer-valuable items from the product backlog to work on in the next sprint, they consider the cards on the technical debt board to see if the work they are planning to do on the new product backlog item would naturally intersect an area of the product associated with a technical debt card. If so, someone takes the card from the technical debt board and places it in the sprint backlog as work for this sprint. Then, when performing the work necessary to complete the product backlog</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Repay the High-Interest Technical Debt First</a:t>
            </a:r>
          </a:p>
          <a:p>
            <a:r>
              <a:rPr lang="en-US" sz="1200" b="0" i="0" u="none" strike="noStrike" kern="1200" baseline="0" dirty="0" smtClean="0">
                <a:solidFill>
                  <a:schemeClr val="tx1"/>
                </a:solidFill>
                <a:latin typeface="+mn-lt"/>
                <a:ea typeface="+mn-ea"/>
                <a:cs typeface="+mn-cs"/>
              </a:rPr>
              <a:t>Although it is convenient to lump all types of shortcuts or deficiencies under one label of technical debt, it is important to realize that not all types of technical debt are of equal importance. An example of an important form of debt is a frequently modified module that a lot of other code depends on and is in real need of refactoring because it’s becoming increasingly difficult to change. We pay interest on that debt all of the time, and the magnitude of the interest continues to increase as we make more </a:t>
            </a:r>
            <a:r>
              <a:rPr lang="es-PE" sz="1200" b="0" i="0" u="none" strike="noStrike" kern="1200" baseline="0" dirty="0" smtClean="0">
                <a:solidFill>
                  <a:schemeClr val="tx1"/>
                </a:solidFill>
                <a:latin typeface="+mn-lt"/>
                <a:ea typeface="+mn-ea"/>
                <a:cs typeface="+mn-cs"/>
              </a:rPr>
              <a:t>and more </a:t>
            </a:r>
            <a:r>
              <a:rPr lang="es-PE" sz="1200" b="0" i="0" u="none" strike="noStrike" kern="1200" baseline="0" dirty="0" err="1" smtClean="0">
                <a:solidFill>
                  <a:schemeClr val="tx1"/>
                </a:solidFill>
                <a:latin typeface="+mn-lt"/>
                <a:ea typeface="+mn-ea"/>
                <a:cs typeface="+mn-cs"/>
              </a:rPr>
              <a:t>changes</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 the other hand, we could have technical debt (known design or implementation issues) in a part of the product that is rarely used and almost never modified. On a day-to-day basis we are not paying any, or at least not much, interest on this debt. This is not a form of debt that requires a lot of attention, unless there is a </a:t>
            </a:r>
            <a:r>
              <a:rPr lang="en-US" sz="1200" b="0" i="0" u="none" strike="noStrike" kern="1200" baseline="0" dirty="0" err="1" smtClean="0">
                <a:solidFill>
                  <a:schemeClr val="tx1"/>
                </a:solidFill>
                <a:latin typeface="+mn-lt"/>
                <a:ea typeface="+mn-ea"/>
                <a:cs typeface="+mn-cs"/>
              </a:rPr>
              <a:t>notso</a:t>
            </a:r>
            <a:r>
              <a:rPr lang="en-US" sz="1200" b="0" i="0" u="none" strike="noStrike" kern="1200" baseline="0" dirty="0" smtClean="0">
                <a:solidFill>
                  <a:schemeClr val="tx1"/>
                </a:solidFill>
                <a:latin typeface="+mn-lt"/>
                <a:ea typeface="+mn-ea"/>
                <a:cs typeface="+mn-cs"/>
              </a:rPr>
              <a:t>- insignificant risk that this part of the product could fail and that the failure would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major</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repercussions</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servicing technical debt, therefore, we should target and service the </a:t>
            </a:r>
            <a:r>
              <a:rPr lang="en-US" sz="1200" b="0" i="0" u="none" strike="noStrike" kern="1200" baseline="0" dirty="0" err="1" smtClean="0">
                <a:solidFill>
                  <a:schemeClr val="tx1"/>
                </a:solidFill>
                <a:latin typeface="+mn-lt"/>
                <a:ea typeface="+mn-ea"/>
                <a:cs typeface="+mn-cs"/>
              </a:rPr>
              <a:t>highinterest</a:t>
            </a:r>
            <a:r>
              <a:rPr lang="en-US" sz="1200" b="0" i="0" u="none" strike="noStrike" kern="1200" baseline="0" dirty="0" smtClean="0">
                <a:solidFill>
                  <a:schemeClr val="tx1"/>
                </a:solidFill>
                <a:latin typeface="+mn-lt"/>
                <a:ea typeface="+mn-ea"/>
                <a:cs typeface="+mn-cs"/>
              </a:rPr>
              <a:t> technical debt first. Any reasonable business person would do the same with financial debt. For example, unless there is a compelling reason, as a rule we would pay off the financial debt with an 18% interest rate before we repay the debt with a </a:t>
            </a:r>
            <a:r>
              <a:rPr lang="es-PE" sz="1200" b="0" i="0" u="none" strike="noStrike" kern="1200" baseline="0" dirty="0" smtClean="0">
                <a:solidFill>
                  <a:schemeClr val="tx1"/>
                </a:solidFill>
                <a:latin typeface="+mn-lt"/>
                <a:ea typeface="+mn-ea"/>
                <a:cs typeface="+mn-cs"/>
              </a:rPr>
              <a:t>6% </a:t>
            </a:r>
            <a:r>
              <a:rPr lang="es-PE" sz="1200" b="0" i="0" u="none" strike="noStrike" kern="1200" baseline="0" dirty="0" err="1" smtClean="0">
                <a:solidFill>
                  <a:schemeClr val="tx1"/>
                </a:solidFill>
                <a:latin typeface="+mn-lt"/>
                <a:ea typeface="+mn-ea"/>
                <a:cs typeface="+mn-cs"/>
              </a:rPr>
              <a:t>interest</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rate</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Some organizations have accrued such high levels of technical debt that they can become a bit paralyzed because they don’t know how to get started. For them, the high-interest debt might be obvious but daunting in size. To prime the pump of debt reduction, they may choose to repay a small debt to get accustomed to the process of debt repayment. I am in favor of taking whatever actions might be culturally necessary to give organizations the jolt they need to start managing their debt. As I will describe next, if we repay technical debt while performing customer-valuable work, we can incrementally focus on a small amount of debt that is worth repaying.</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Agile Triangle, shown in the figure and introduced in </a:t>
            </a:r>
            <a:r>
              <a:rPr lang="en-US" sz="1200" b="0" i="1" u="none" strike="noStrike" kern="1200" dirty="0" smtClean="0">
                <a:solidFill>
                  <a:schemeClr val="tx1"/>
                </a:solidFill>
                <a:effectLst/>
                <a:latin typeface="+mn-lt"/>
                <a:ea typeface="+mn-ea"/>
                <a:cs typeface="+mn-cs"/>
                <a:hlinkClick r:id="rId3"/>
              </a:rPr>
              <a:t>Agile Project Management</a:t>
            </a:r>
            <a:r>
              <a:rPr lang="en-US" sz="1200" b="0" i="0" u="none" strike="noStrike" kern="1200" dirty="0" smtClean="0">
                <a:solidFill>
                  <a:schemeClr val="tx1"/>
                </a:solidFill>
                <a:effectLst/>
                <a:latin typeface="+mn-lt"/>
                <a:ea typeface="+mn-ea"/>
                <a:cs typeface="+mn-cs"/>
                <a:hlinkClick r:id="rId3"/>
              </a:rPr>
              <a:t>2</a:t>
            </a:r>
            <a:r>
              <a:rPr lang="en-US" sz="1200" b="0" i="0" u="none" strike="noStrike" kern="1200" baseline="30000" dirty="0" smtClean="0">
                <a:solidFill>
                  <a:schemeClr val="tx1"/>
                </a:solidFill>
                <a:effectLst/>
                <a:latin typeface="+mn-lt"/>
                <a:ea typeface="+mn-ea"/>
                <a:cs typeface="+mn-cs"/>
                <a:hlinkClick r:id="rId3"/>
              </a:rPr>
              <a:t>nd</a:t>
            </a:r>
            <a:r>
              <a:rPr lang="en-US" sz="1200" b="0" i="0" u="none" strike="noStrike" kern="1200" dirty="0" smtClean="0">
                <a:solidFill>
                  <a:schemeClr val="tx1"/>
                </a:solidFill>
                <a:effectLst/>
                <a:latin typeface="+mn-lt"/>
                <a:ea typeface="+mn-ea"/>
                <a:cs typeface="+mn-cs"/>
                <a:hlinkClick r:id="rId3"/>
              </a:rPr>
              <a:t> Edition</a:t>
            </a:r>
            <a:r>
              <a:rPr lang="en-US" sz="1200" b="0" i="0" kern="1200" dirty="0" smtClean="0">
                <a:solidFill>
                  <a:schemeClr val="tx1"/>
                </a:solidFill>
                <a:effectLst/>
                <a:latin typeface="+mn-lt"/>
                <a:ea typeface="+mn-ea"/>
                <a:cs typeface="+mn-cs"/>
              </a:rPr>
              <a:t>),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TODO: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se </a:t>
            </a:r>
            <a:r>
              <a:rPr lang="en-US" sz="1200" b="1" i="0" kern="1200" baseline="0" dirty="0" err="1" smtClean="0">
                <a:solidFill>
                  <a:schemeClr val="tx1"/>
                </a:solidFill>
                <a:effectLst/>
                <a:latin typeface="+mn-lt"/>
                <a:ea typeface="+mn-ea"/>
                <a:cs typeface="+mn-cs"/>
              </a:rPr>
              <a:t>pueden</a:t>
            </a:r>
            <a:r>
              <a:rPr lang="en-US" sz="1200" b="1" i="0" kern="1200" baseline="0" dirty="0" smtClean="0">
                <a:solidFill>
                  <a:schemeClr val="tx1"/>
                </a:solidFill>
                <a:effectLst/>
                <a:latin typeface="+mn-lt"/>
                <a:ea typeface="+mn-ea"/>
                <a:cs typeface="+mn-cs"/>
              </a:rPr>
              <a:t> responder</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IMPORTANTES</a:t>
            </a:r>
          </a:p>
          <a:p>
            <a:r>
              <a:rPr lang="es-PE" dirty="0" smtClean="0">
                <a:hlinkClick r:id="rId5"/>
              </a:rPr>
              <a:t>http://theagileexecutive.com/2010/05/19/how-many-metrics-do-you-need-to-effectively-govern-the-software-process/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cost and technical debt address the most important high level governance considerations:</a:t>
            </a:r>
          </a:p>
          <a:p>
            <a:r>
              <a:rPr lang="en-US" sz="1200" b="0" i="0" kern="1200" dirty="0" smtClean="0">
                <a:solidFill>
                  <a:schemeClr val="tx1"/>
                </a:solidFill>
                <a:effectLst/>
                <a:latin typeface="+mn-lt"/>
                <a:ea typeface="+mn-ea"/>
                <a:cs typeface="+mn-cs"/>
              </a:rPr>
              <a:t>Value –&gt; Why are we doing the project?</a:t>
            </a:r>
          </a:p>
          <a:p>
            <a:r>
              <a:rPr lang="en-US" sz="1200" b="0" i="0" kern="1200" dirty="0" smtClean="0">
                <a:solidFill>
                  <a:schemeClr val="tx1"/>
                </a:solidFill>
                <a:effectLst/>
                <a:latin typeface="+mn-lt"/>
                <a:ea typeface="+mn-ea"/>
                <a:cs typeface="+mn-cs"/>
              </a:rPr>
              <a:t>Cost –&gt; Can we afford the project?</a:t>
            </a:r>
          </a:p>
          <a:p>
            <a:r>
              <a:rPr lang="en-US" sz="1200" b="0" i="0" kern="1200" dirty="0" smtClean="0">
                <a:solidFill>
                  <a:schemeClr val="tx1"/>
                </a:solidFill>
                <a:effectLst/>
                <a:latin typeface="+mn-lt"/>
                <a:ea typeface="+mn-ea"/>
                <a:cs typeface="+mn-cs"/>
              </a:rPr>
              <a:t>Technical debt –&gt; Is the execution risk acceptable?</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err="1" smtClean="0"/>
              <a:t>Drupal</a:t>
            </a:r>
            <a:r>
              <a:rPr lang="es-PE" dirty="0" smtClean="0"/>
              <a:t> se ha caracterizado por ciclos</a:t>
            </a:r>
            <a:r>
              <a:rPr lang="es-PE" baseline="0" dirty="0" smtClean="0"/>
              <a:t> pequeños de </a:t>
            </a:r>
            <a:r>
              <a:rPr lang="es-PE" baseline="0" dirty="0" err="1" smtClean="0"/>
              <a:t>releases</a:t>
            </a:r>
            <a:r>
              <a:rPr lang="es-PE" baseline="0" dirty="0" smtClean="0"/>
              <a:t>.</a:t>
            </a:r>
          </a:p>
          <a:p>
            <a:endParaRPr lang="es-PE" dirty="0" smtClean="0"/>
          </a:p>
          <a:p>
            <a:r>
              <a:rPr lang="es-PE" dirty="0" smtClean="0"/>
              <a:t>Qué</a:t>
            </a:r>
            <a:r>
              <a:rPr lang="es-PE" baseline="0" dirty="0" smtClean="0"/>
              <a:t> es lo que está ocasionando que los bugs </a:t>
            </a:r>
            <a:r>
              <a:rPr lang="es-PE" baseline="0" dirty="0" err="1" smtClean="0"/>
              <a:t>crescan</a:t>
            </a:r>
            <a:r>
              <a:rPr lang="es-PE" baseline="0" dirty="0" smtClean="0"/>
              <a:t>, por lo tanto que existan etapas largas de pruebas que terminan impactando en las fechas de los </a:t>
            </a:r>
            <a:r>
              <a:rPr lang="es-PE" baseline="0" dirty="0" err="1" smtClean="0"/>
              <a:t>releases</a:t>
            </a:r>
            <a:r>
              <a:rPr lang="es-PE" baseline="0" dirty="0" smtClean="0"/>
              <a:t> y finalmente </a:t>
            </a:r>
            <a:r>
              <a:rPr lang="es-PE" baseline="0" dirty="0" err="1" smtClean="0"/>
              <a:t>difucultanto</a:t>
            </a:r>
            <a:r>
              <a:rPr lang="es-PE" baseline="0" dirty="0" smtClean="0"/>
              <a:t> que el producto responda a las necesidades de mercado</a:t>
            </a:r>
          </a:p>
          <a:p>
            <a:endParaRPr lang="es-PE" baseline="0" dirty="0" smtClean="0"/>
          </a:p>
          <a:p>
            <a:r>
              <a:rPr lang="es-PE" baseline="0" dirty="0" smtClean="0"/>
              <a:t>Entonces cual ese problema, ese asesino oculto a</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solidFill>
                  <a:srgbClr val="FF0000"/>
                </a:solidFill>
              </a:rPr>
              <a:t>Más útil para iniciar discusión y no tanto como un número específico para una hoja de cálculo</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NOW WE CAN NOW DISCUSS TECHNICAL DEBT IN GENUINE FINANCIAL TERMS</a:t>
            </a:r>
          </a:p>
          <a:p>
            <a:pPr algn="l"/>
            <a:r>
              <a:rPr lang="es-PE" dirty="0" smtClean="0">
                <a:hlinkClick r:id="rId9"/>
              </a:rPr>
              <a:t>http://blog.cutter.com/2010/05/19/three-governance-metrics/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enable clients to quantify technical debt and express it in dollar terms. Now we can now discuss technical debt in genuine financial terms. For example: “Madam/Sir, your technical debt amounts to $2 per line of code.”</a:t>
            </a:r>
          </a:p>
          <a:p>
            <a:r>
              <a:rPr lang="en-US" sz="1200" b="0" i="0" kern="1200" dirty="0" smtClean="0">
                <a:solidFill>
                  <a:schemeClr val="tx1"/>
                </a:solidFill>
                <a:effectLst/>
                <a:latin typeface="+mn-lt"/>
                <a:ea typeface="+mn-ea"/>
                <a:cs typeface="+mn-cs"/>
              </a:rPr>
              <a:t>The ability to monetize technical debt enables convergence on two all-important “dimensions” of the software process:</a:t>
            </a:r>
          </a:p>
          <a:p>
            <a:r>
              <a:rPr lang="en-US" sz="1200" b="0" i="0" kern="1200" dirty="0" smtClean="0">
                <a:solidFill>
                  <a:schemeClr val="tx1"/>
                </a:solidFill>
                <a:effectLst/>
                <a:latin typeface="+mn-lt"/>
                <a:ea typeface="+mn-ea"/>
                <a:cs typeface="+mn-cs"/>
              </a:rPr>
              <a:t>Value, cost and technical debt come together to provide effective governance of the software process through the </a:t>
            </a:r>
            <a:r>
              <a:rPr lang="en-US" sz="1200" b="0" i="0" u="none" strike="noStrike" kern="1200" dirty="0" smtClean="0">
                <a:solidFill>
                  <a:schemeClr val="tx1"/>
                </a:solidFill>
                <a:effectLst/>
                <a:latin typeface="+mn-lt"/>
                <a:ea typeface="+mn-ea"/>
                <a:cs typeface="+mn-cs"/>
                <a:hlinkClick r:id="rId10"/>
              </a:rPr>
              <a:t>Agile Triangle framework</a:t>
            </a:r>
            <a:r>
              <a:rPr lang="en-US" sz="1200" b="0" i="0" kern="1200" dirty="0" smtClean="0">
                <a:solidFill>
                  <a:schemeClr val="tx1"/>
                </a:solidFill>
                <a:effectLst/>
                <a:latin typeface="+mn-lt"/>
                <a:ea typeface="+mn-ea"/>
                <a:cs typeface="+mn-cs"/>
              </a:rPr>
              <a:t> developed by Cutter Fellow Jim </a:t>
            </a:r>
            <a:r>
              <a:rPr lang="en-US" sz="1200" b="0" i="0" kern="1200" dirty="0" err="1" smtClean="0">
                <a:solidFill>
                  <a:schemeClr val="tx1"/>
                </a:solidFill>
                <a:effectLst/>
                <a:latin typeface="+mn-lt"/>
                <a:ea typeface="+mn-ea"/>
                <a:cs typeface="+mn-cs"/>
              </a:rPr>
              <a:t>Highsmith</a:t>
            </a:r>
            <a:r>
              <a:rPr lang="en-US" sz="1200" b="0" i="0" kern="1200" dirty="0" smtClean="0">
                <a:solidFill>
                  <a:schemeClr val="tx1"/>
                </a:solidFill>
                <a:effectLst/>
                <a:latin typeface="+mn-lt"/>
                <a:ea typeface="+mn-ea"/>
                <a:cs typeface="+mn-cs"/>
              </a:rPr>
              <a:t>. Technical and non-technical people have a meaningful common denominator ($) for dialoging.</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 risk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perspective.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smtClean="0"/>
          </a:p>
          <a:p>
            <a:endParaRPr lang="es-PE" dirty="0" smtClean="0"/>
          </a:p>
          <a:p>
            <a:r>
              <a:rPr lang="es-PE" dirty="0" smtClean="0"/>
              <a:t>Aunque que</a:t>
            </a:r>
            <a:r>
              <a:rPr lang="es-PE" baseline="0" dirty="0" smtClean="0"/>
              <a:t> todos salgan despavoridos queriendo cambiar sus blogs o páginas esta historia tiene un final feliz. Y el primer paso para llegar a este final feliz es que el equipo de </a:t>
            </a:r>
            <a:r>
              <a:rPr lang="es-PE" baseline="0" dirty="0" err="1" smtClean="0"/>
              <a:t>Drupal</a:t>
            </a:r>
            <a:r>
              <a:rPr lang="es-PE" baseline="0" dirty="0" smtClean="0"/>
              <a:t> ya ha encontrado el problema y es nada más y nada menos que la TD. Ese asesino silencioso que puede acabar poco a poco con productos y empresas.</a:t>
            </a:r>
          </a:p>
          <a:p>
            <a:endParaRPr lang="es-PE" baseline="0" dirty="0" smtClean="0"/>
          </a:p>
          <a:p>
            <a:r>
              <a:rPr lang="es-PE" baseline="0" dirty="0" smtClean="0"/>
              <a:t>Antes de contar en que acaba esta historia, expliquemos que es esto de deuda técnica.</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choices: Ship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Ward Cunningham </a:t>
            </a:r>
            <a:r>
              <a:rPr lang="en-US" sz="1200" b="0" i="0" kern="1200" dirty="0" err="1" smtClean="0">
                <a:solidFill>
                  <a:schemeClr val="tx1"/>
                </a:solidFill>
                <a:effectLst/>
                <a:latin typeface="+mn-lt"/>
                <a:ea typeface="+mn-ea"/>
                <a:cs typeface="+mn-cs"/>
              </a:rPr>
              <a:t>desarrolló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metáfora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ayuda</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entender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problema</a:t>
            </a:r>
            <a:r>
              <a:rPr lang="en-US" sz="1200" b="0" i="0" kern="1200" baseline="0" dirty="0" smtClean="0">
                <a:solidFill>
                  <a:schemeClr val="tx1"/>
                </a:solidFill>
                <a:effectLst/>
                <a:latin typeface="+mn-lt"/>
                <a:ea typeface="+mn-ea"/>
                <a:cs typeface="+mn-cs"/>
              </a:rPr>
              <a:t>, en la </a:t>
            </a:r>
            <a:r>
              <a:rPr lang="en-US" sz="1200" b="0" i="0" kern="1200" baseline="0" dirty="0" err="1" smtClean="0">
                <a:solidFill>
                  <a:schemeClr val="tx1"/>
                </a:solidFill>
                <a:effectLst/>
                <a:latin typeface="+mn-lt"/>
                <a:ea typeface="+mn-ea"/>
                <a:cs typeface="+mn-cs"/>
              </a:rPr>
              <a:t>cuál</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hace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analogía</a:t>
            </a:r>
            <a:r>
              <a:rPr lang="en-US" sz="1200" b="0" i="0" kern="1200" baseline="0" dirty="0" smtClean="0">
                <a:solidFill>
                  <a:schemeClr val="tx1"/>
                </a:solidFill>
                <a:effectLst/>
                <a:latin typeface="+mn-lt"/>
                <a:ea typeface="+mn-ea"/>
                <a:cs typeface="+mn-cs"/>
              </a:rPr>
              <a:t> entre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financieras</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METAFORA</a:t>
            </a:r>
          </a:p>
          <a:p>
            <a:r>
              <a:rPr lang="en-US" sz="1200" b="0" i="0" kern="1200" dirty="0" err="1" smtClean="0">
                <a:solidFill>
                  <a:schemeClr val="tx1"/>
                </a:solidFill>
                <a:effectLst/>
                <a:latin typeface="+mn-lt"/>
                <a:ea typeface="+mn-ea"/>
                <a:cs typeface="+mn-cs"/>
              </a:rPr>
              <a:t>Cada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vez</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nosotros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hacer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algo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rápida</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incurriendo</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decide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aprovechar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oportunidad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equipo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incurrir</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cumplir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uan</a:t>
            </a:r>
            <a:r>
              <a:rPr lang="en-US" sz="1200" b="0" i="0" kern="1200" baseline="0" dirty="0" smtClean="0">
                <a:solidFill>
                  <a:schemeClr val="tx1"/>
                </a:solidFill>
                <a:effectLst/>
                <a:latin typeface="+mn-lt"/>
                <a:ea typeface="+mn-ea"/>
                <a:cs typeface="+mn-cs"/>
              </a:rPr>
              <a:t> meta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similar a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intereses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aparecen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esfuerzo</a:t>
            </a:r>
            <a:r>
              <a:rPr lang="en-US" sz="1200" b="0" i="0" kern="1200" baseline="0" dirty="0" smtClean="0">
                <a:solidFill>
                  <a:schemeClr val="tx1"/>
                </a:solidFill>
                <a:effectLst/>
                <a:latin typeface="+mn-lt"/>
                <a:ea typeface="+mn-ea"/>
                <a:cs typeface="+mn-cs"/>
              </a:rPr>
              <a:t> extra o </a:t>
            </a:r>
            <a:r>
              <a:rPr lang="en-US" sz="1200" b="0" i="0" kern="1200" baseline="0" dirty="0" err="1" smtClean="0">
                <a:solidFill>
                  <a:schemeClr val="tx1"/>
                </a:solidFill>
                <a:effectLst/>
                <a:latin typeface="+mn-lt"/>
                <a:ea typeface="+mn-ea"/>
                <a:cs typeface="+mn-cs"/>
              </a:rPr>
              <a:t>problemas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enfrentar</a:t>
            </a:r>
            <a:r>
              <a:rPr lang="en-US" sz="1200" b="0" i="0" kern="1200" baseline="0" dirty="0" smtClean="0">
                <a:solidFill>
                  <a:schemeClr val="tx1"/>
                </a:solidFill>
                <a:effectLst/>
                <a:latin typeface="+mn-lt"/>
                <a:ea typeface="+mn-ea"/>
                <a:cs typeface="+mn-cs"/>
              </a:rPr>
              <a:t> en el </a:t>
            </a:r>
            <a:r>
              <a:rPr lang="en-US" sz="1200" b="0" i="0" kern="1200" baseline="0" dirty="0" err="1" smtClean="0">
                <a:solidFill>
                  <a:schemeClr val="tx1"/>
                </a:solidFill>
                <a:effectLst/>
                <a:latin typeface="+mn-lt"/>
                <a:ea typeface="+mn-ea"/>
                <a:cs typeface="+mn-cs"/>
              </a:rPr>
              <a:t>futuro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debido</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diseño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sz="1200" dirty="0" smtClean="0"/>
              <a:t>“</a:t>
            </a:r>
            <a:r>
              <a:rPr lang="en-US" sz="1200" dirty="0" err="1" smtClean="0"/>
              <a:t>Technical!debt</a:t>
            </a:r>
            <a:r>
              <a:rPr lang="en-US" sz="1200" baseline="0" dirty="0" smtClean="0"/>
              <a:t> </a:t>
            </a:r>
            <a:r>
              <a:rPr lang="en-US" sz="1200" dirty="0" smtClean="0"/>
              <a:t>is</a:t>
            </a:r>
            <a:r>
              <a:rPr lang="en-US" sz="1200" baseline="0" dirty="0" smtClean="0"/>
              <a:t>  </a:t>
            </a:r>
            <a:r>
              <a:rPr lang="en-US" sz="1200" dirty="0" smtClean="0"/>
              <a:t>everything</a:t>
            </a:r>
            <a:r>
              <a:rPr lang="en-US" sz="1200" baseline="0" dirty="0" smtClean="0"/>
              <a:t> </a:t>
            </a:r>
            <a:r>
              <a:rPr lang="en-US" sz="1200" dirty="0" smtClean="0"/>
              <a:t>that makes</a:t>
            </a:r>
            <a:r>
              <a:rPr lang="en-US" sz="1200" baseline="0" dirty="0" smtClean="0"/>
              <a:t> </a:t>
            </a:r>
            <a:r>
              <a:rPr lang="en-US" sz="1200" dirty="0" smtClean="0"/>
              <a:t>your</a:t>
            </a:r>
            <a:r>
              <a:rPr lang="en-US" sz="1200" baseline="0" dirty="0" smtClean="0"/>
              <a:t> </a:t>
            </a:r>
            <a:r>
              <a:rPr lang="en-US" sz="1200" dirty="0" smtClean="0"/>
              <a:t>code</a:t>
            </a:r>
            <a:r>
              <a:rPr lang="en-US" sz="1200" baseline="0" dirty="0" smtClean="0"/>
              <a:t> </a:t>
            </a:r>
            <a:r>
              <a:rPr lang="en-US" sz="1200" dirty="0" smtClean="0"/>
              <a:t>harder</a:t>
            </a:r>
            <a:r>
              <a:rPr lang="en-US" sz="1200" baseline="0" dirty="0" smtClean="0"/>
              <a:t> </a:t>
            </a:r>
            <a:r>
              <a:rPr lang="en-US" sz="1200" dirty="0" smtClean="0"/>
              <a:t>to</a:t>
            </a:r>
            <a:r>
              <a:rPr lang="en-US" sz="1200" baseline="0" dirty="0" smtClean="0"/>
              <a:t> </a:t>
            </a:r>
            <a:r>
              <a:rPr lang="en-US" sz="1200" dirty="0" smtClean="0"/>
              <a:t>change.”</a:t>
            </a:r>
          </a:p>
          <a:p>
            <a:r>
              <a:rPr lang="en-US" sz="1200" dirty="0" smtClean="0"/>
              <a:t>(</a:t>
            </a:r>
            <a:r>
              <a:rPr lang="en-US" sz="1200" dirty="0" err="1" smtClean="0"/>
              <a:t>Tom!Poppendiek</a:t>
            </a:r>
            <a:r>
              <a:rPr lang="en-US" sz="1200" baseline="0" dirty="0" smtClean="0"/>
              <a:t> </a:t>
            </a:r>
            <a:r>
              <a:rPr lang="en-US" sz="1200" dirty="0" err="1" smtClean="0"/>
              <a:t>Lean!So</a:t>
            </a:r>
            <a:r>
              <a:rPr lang="en-US" sz="1200" dirty="0" smtClean="0"/>
              <a:t>[ware!</a:t>
            </a:r>
            <a:r>
              <a:rPr lang="en-US" sz="1200" baseline="0" dirty="0" smtClean="0"/>
              <a:t> </a:t>
            </a:r>
            <a:r>
              <a:rPr lang="en-US" sz="1200" dirty="0" smtClean="0"/>
              <a:t>Development)</a:t>
            </a:r>
          </a:p>
          <a:p>
            <a:endParaRPr lang="es-PE" sz="1200" dirty="0" smtClean="0"/>
          </a:p>
          <a:p>
            <a:r>
              <a:rPr lang="es-PE" sz="1200" b="1" i="1" dirty="0" err="1" smtClean="0"/>
              <a:t>Ref</a:t>
            </a:r>
            <a:r>
              <a:rPr lang="es-PE" sz="1200" b="1" i="1" dirty="0" smtClean="0"/>
              <a:t>: </a:t>
            </a:r>
            <a:r>
              <a:rPr lang="es-PE" sz="1200" b="1" i="1" dirty="0" err="1" smtClean="0"/>
              <a:t>Managing</a:t>
            </a:r>
            <a:r>
              <a:rPr lang="es-PE" sz="1200" b="1" i="1" baseline="0" dirty="0" smtClean="0"/>
              <a:t> TD – ACM </a:t>
            </a:r>
            <a:r>
              <a:rPr lang="es-PE" sz="1200" b="1" i="1" baseline="0" dirty="0" err="1" smtClean="0"/>
              <a:t>Queue</a:t>
            </a:r>
            <a:r>
              <a:rPr lang="es-PE" sz="1200" b="1" i="1" baseline="0" dirty="0" smtClean="0"/>
              <a:t> – </a:t>
            </a:r>
            <a:r>
              <a:rPr lang="es-PE" sz="1200" b="1" i="1" baseline="0" dirty="0" err="1" smtClean="0"/>
              <a:t>Pag</a:t>
            </a:r>
            <a:r>
              <a:rPr lang="es-PE" sz="1200" b="1" i="1" baseline="0" dirty="0" smtClean="0"/>
              <a:t> 1</a:t>
            </a:r>
            <a:endParaRPr lang="es-PE" sz="1200" b="1" i="1" dirty="0" smtClean="0"/>
          </a:p>
          <a:p>
            <a:r>
              <a:rPr lang="en-US" sz="1200" dirty="0" smtClean="0"/>
              <a:t>Technical debt often results from the tension between engineering “best practices” and other factors (ship date, cost of </a:t>
            </a:r>
            <a:r>
              <a:rPr lang="en-US" sz="1200" dirty="0" err="1" smtClean="0"/>
              <a:t>tools,and</a:t>
            </a:r>
            <a:r>
              <a:rPr lang="en-US" sz="1200" dirty="0" smtClean="0"/>
              <a:t> the skills of the engineers that are available, among others).Roughly</a:t>
            </a:r>
            <a:r>
              <a:rPr lang="en-US" sz="1200" baseline="0" dirty="0" smtClean="0"/>
              <a:t> </a:t>
            </a:r>
            <a:r>
              <a:rPr lang="en-US" sz="1200" dirty="0" smtClean="0"/>
              <a:t>speaking, technical debt is acquired when engineers take shortcuts that fall short of best practices</a:t>
            </a:r>
            <a:endParaRPr lang="es-PE" sz="1200" dirty="0" smtClean="0"/>
          </a:p>
          <a:p>
            <a:endParaRPr lang="es-PE" sz="1200" dirty="0" smtClean="0"/>
          </a:p>
          <a:p>
            <a:r>
              <a:rPr lang="es-PE" sz="1200" dirty="0" smtClean="0"/>
              <a:t>WHY SHOULD</a:t>
            </a:r>
            <a:r>
              <a:rPr lang="es-PE" sz="1200" baseline="0" dirty="0" smtClean="0"/>
              <a:t> YOU CARE (WASTING MONEY, COST OF CHANGE, INTERESTS, TRIANGLE)</a:t>
            </a:r>
            <a:endParaRPr lang="es-PE" sz="120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1975159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xmlns:p14="http://schemas.microsoft.com/office/powerpoint/2010/mai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6" Type="http://schemas.openxmlformats.org/officeDocument/2006/relationships/image" Target="../media/image11.emf"/><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hart" Target="../charts/char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1.wdp"/><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3832698"/>
            <a:ext cx="9144000" cy="302530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460242"/>
            <a:ext cx="7659973" cy="1463667"/>
          </a:xfrm>
        </p:spPr>
        <p:txBody>
          <a:bodyPr/>
          <a:lstStyle/>
          <a:p>
            <a:pPr algn="l"/>
            <a:r>
              <a:rPr lang="es-PE" sz="4800" dirty="0" smtClean="0">
                <a:solidFill>
                  <a:schemeClr val="tx1"/>
                </a:solidFill>
                <a:effectLst>
                  <a:outerShdw blurRad="38100" dist="38100" dir="2700000" algn="tl">
                    <a:srgbClr val="000000">
                      <a:alpha val="43137"/>
                    </a:srgbClr>
                  </a:outerShdw>
                </a:effectLst>
              </a:rPr>
              <a:t>SOFTWARE DEBT</a:t>
            </a:r>
            <a:r>
              <a:rPr lang="es-PE" dirty="0" smtClean="0">
                <a:effectLst>
                  <a:outerShdw blurRad="38100" dist="38100" dir="2700000" algn="tl">
                    <a:srgbClr val="000000">
                      <a:alpha val="43137"/>
                    </a:srgbClr>
                  </a:outerShdw>
                </a:effectLst>
              </a:rPr>
              <a:t/>
            </a:r>
            <a:br>
              <a:rPr lang="es-PE" dirty="0" smtClean="0">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QUÉ ES Y CÓMO </a:t>
            </a:r>
            <a:br>
              <a:rPr lang="es-PE" sz="3200" dirty="0" smtClean="0">
                <a:solidFill>
                  <a:schemeClr val="bg1"/>
                </a:solidFill>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GESTIONARLO HOLÍSTICAMENTE</a:t>
            </a:r>
            <a:endParaRPr lang="es-PE" sz="3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6575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Mi definición</a:t>
            </a:r>
            <a:endParaRPr lang="es-PE" b="1" dirty="0">
              <a:latin typeface="Novecento wide Book" pitchFamily="50" charset="0"/>
            </a:endParaRPr>
          </a:p>
        </p:txBody>
      </p:sp>
      <p:sp>
        <p:nvSpPr>
          <p:cNvPr id="6" name="5 CuadroTexto"/>
          <p:cNvSpPr txBox="1"/>
          <p:nvPr/>
        </p:nvSpPr>
        <p:spPr>
          <a:xfrm>
            <a:off x="1223018" y="2184947"/>
            <a:ext cx="7016017" cy="1815882"/>
          </a:xfrm>
          <a:prstGeom prst="rect">
            <a:avLst/>
          </a:prstGeom>
          <a:noFill/>
        </p:spPr>
        <p:txBody>
          <a:bodyPr wrap="square" rtlCol="0">
            <a:spAutoFit/>
          </a:bodyPr>
          <a:lstStyle/>
          <a:p>
            <a:pPr algn="ctr"/>
            <a:r>
              <a:rPr lang="es-PE" sz="2800" i="1" dirty="0" smtClean="0">
                <a:solidFill>
                  <a:schemeClr val="accent2"/>
                </a:solidFill>
              </a:rPr>
              <a:t>"</a:t>
            </a:r>
            <a:r>
              <a:rPr lang="es-PE" sz="2800" i="1" dirty="0">
                <a:solidFill>
                  <a:schemeClr val="accent2"/>
                </a:solidFill>
              </a:rPr>
              <a:t>Obligaciones que una organización toma cuando disminuye </a:t>
            </a:r>
            <a:r>
              <a:rPr lang="es-PE" sz="2800" i="1" dirty="0" smtClean="0">
                <a:solidFill>
                  <a:schemeClr val="accent2"/>
                </a:solidFill>
              </a:rPr>
              <a:t>la </a:t>
            </a:r>
            <a:r>
              <a:rPr lang="es-PE" sz="2800" i="1" dirty="0">
                <a:solidFill>
                  <a:schemeClr val="accent2"/>
                </a:solidFill>
              </a:rPr>
              <a:t>calidad interna del producto </a:t>
            </a:r>
            <a:r>
              <a:rPr lang="es-PE" sz="2800" i="1" dirty="0" smtClean="0">
                <a:solidFill>
                  <a:schemeClr val="accent2"/>
                </a:solidFill>
              </a:rPr>
              <a:t>para lograr metas </a:t>
            </a:r>
            <a:r>
              <a:rPr lang="es-PE" sz="2800" i="1" dirty="0">
                <a:solidFill>
                  <a:schemeClr val="accent2"/>
                </a:solidFill>
              </a:rPr>
              <a:t>a corto plazo pero que son perjudiciales a largo </a:t>
            </a:r>
            <a:r>
              <a:rPr lang="es-PE" sz="2800" i="1" dirty="0" smtClean="0">
                <a:solidFill>
                  <a:schemeClr val="accent2"/>
                </a:solidFill>
              </a:rPr>
              <a:t>plazo"</a:t>
            </a:r>
            <a:endParaRPr lang="es-PE" sz="2800" i="1" dirty="0">
              <a:solidFill>
                <a:schemeClr val="accent2"/>
              </a:solidFill>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sp>
        <p:nvSpPr>
          <p:cNvPr id="7" name="6 CuadroTexto"/>
          <p:cNvSpPr txBox="1"/>
          <p:nvPr/>
        </p:nvSpPr>
        <p:spPr>
          <a:xfrm>
            <a:off x="6408085" y="4218014"/>
            <a:ext cx="1850186" cy="646331"/>
          </a:xfrm>
          <a:prstGeom prst="rect">
            <a:avLst/>
          </a:prstGeom>
          <a:noFill/>
        </p:spPr>
        <p:txBody>
          <a:bodyPr wrap="none" rtlCol="0">
            <a:spAutoFit/>
          </a:bodyPr>
          <a:lstStyle/>
          <a:p>
            <a:pPr algn="ctr"/>
            <a:r>
              <a:rPr lang="en-US" b="1" dirty="0" smtClean="0">
                <a:solidFill>
                  <a:srgbClr val="FF0000"/>
                </a:solidFill>
              </a:rPr>
              <a:t>Angel </a:t>
            </a:r>
            <a:r>
              <a:rPr lang="en-US" b="1" dirty="0" err="1" smtClean="0">
                <a:solidFill>
                  <a:srgbClr val="FF0000"/>
                </a:solidFill>
              </a:rPr>
              <a:t>Núñez</a:t>
            </a:r>
            <a:r>
              <a:rPr lang="en-US" b="1" dirty="0" smtClean="0">
                <a:solidFill>
                  <a:srgbClr val="FF0000"/>
                </a:solidFill>
              </a:rPr>
              <a:t> </a:t>
            </a:r>
            <a:br>
              <a:rPr lang="en-US" b="1" dirty="0" smtClean="0">
                <a:solidFill>
                  <a:srgbClr val="FF0000"/>
                </a:solidFill>
              </a:rPr>
            </a:br>
            <a:r>
              <a:rPr lang="en-US" b="1" dirty="0" smtClean="0">
                <a:solidFill>
                  <a:srgbClr val="FF0000"/>
                </a:solidFill>
              </a:rPr>
              <a:t>(@</a:t>
            </a:r>
            <a:r>
              <a:rPr lang="en-US" b="1" dirty="0" err="1" smtClean="0">
                <a:solidFill>
                  <a:srgbClr val="FF0000"/>
                </a:solidFill>
              </a:rPr>
              <a:t>Snahider</a:t>
            </a:r>
            <a:r>
              <a:rPr lang="en-US" b="1" dirty="0" smtClean="0">
                <a:solidFill>
                  <a:srgbClr val="FF0000"/>
                </a:solidFill>
              </a:rPr>
              <a:t>)</a:t>
            </a:r>
            <a:endParaRPr lang="es-PE" b="1" dirty="0">
              <a:solidFill>
                <a:srgbClr val="FF0000"/>
              </a:solidFill>
            </a:endParaRPr>
          </a:p>
        </p:txBody>
      </p:sp>
    </p:spTree>
    <p:extLst>
      <p:ext uri="{BB962C8B-B14F-4D97-AF65-F5344CB8AC3E}">
        <p14:creationId xmlns:p14="http://schemas.microsoft.com/office/powerpoint/2010/main" val="2760889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8000"/>
            <a:ext cx="8229600" cy="1225685"/>
          </a:xfrm>
        </p:spPr>
        <p:txBody>
          <a:bodyPr/>
          <a:lstStyle/>
          <a:p>
            <a:r>
              <a:rPr lang="es-PE" b="1" dirty="0" smtClean="0">
                <a:latin typeface="Novecento wide Book" pitchFamily="50" charset="0"/>
              </a:rPr>
              <a:t>EJEMPLO DE TECHNICAL DEBT </a:t>
            </a:r>
            <a:br>
              <a:rPr lang="es-PE" b="1" dirty="0" smtClean="0">
                <a:latin typeface="Novecento wide Book" pitchFamily="50" charset="0"/>
              </a:rPr>
            </a:br>
            <a:r>
              <a:rPr lang="es-PE" sz="3600" b="1" dirty="0" smtClean="0">
                <a:solidFill>
                  <a:schemeClr val="tx1"/>
                </a:solidFill>
                <a:latin typeface="Novecento wide Book" pitchFamily="50" charset="0"/>
              </a:rPr>
              <a:t>(TERRIBLEMENTE FAMILIAR)</a:t>
            </a:r>
            <a:endParaRPr lang="es-PE" sz="3600" b="1" dirty="0">
              <a:solidFill>
                <a:schemeClr val="tx1"/>
              </a:solidFill>
              <a:latin typeface="Novecento wide Book" pitchFamily="50" charset="0"/>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pic>
        <p:nvPicPr>
          <p:cNvPr id="2050" name="Picture 2" descr="http://img.brightcove.com/video-play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063" y="1855157"/>
            <a:ext cx="4801837" cy="4070695"/>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14337" y="6067335"/>
            <a:ext cx="8457288" cy="523220"/>
          </a:xfrm>
          <a:prstGeom prst="rect">
            <a:avLst/>
          </a:prstGeom>
        </p:spPr>
        <p:txBody>
          <a:bodyPr wrap="square">
            <a:spAutoFit/>
          </a:bodyPr>
          <a:lstStyle/>
          <a:p>
            <a:pPr algn="r"/>
            <a:r>
              <a:rPr lang="es-PE" sz="1400" dirty="0">
                <a:solidFill>
                  <a:srgbClr val="FF0000"/>
                </a:solidFill>
              </a:rPr>
              <a:t>https://</a:t>
            </a:r>
            <a:r>
              <a:rPr lang="es-PE" sz="1400" dirty="0" smtClean="0">
                <a:solidFill>
                  <a:srgbClr val="FF0000"/>
                </a:solidFill>
              </a:rPr>
              <a:t>elearning.industriallogic.com/gh/submit?Action=PageAction&amp;album=trw&amp;path=recognizingSmells/technicalDebt/technicalDebtMismanagement&amp;devLanguage=Cpp</a:t>
            </a:r>
          </a:p>
        </p:txBody>
      </p:sp>
    </p:spTree>
    <p:extLst>
      <p:ext uri="{BB962C8B-B14F-4D97-AF65-F5344CB8AC3E}">
        <p14:creationId xmlns:p14="http://schemas.microsoft.com/office/powerpoint/2010/main" val="240280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TECHNICAL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técnica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76554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CONSECUENCIAS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206227327"/>
              </p:ext>
            </p:extLst>
          </p:nvPr>
        </p:nvGraphicFramePr>
        <p:xfrm>
          <a:off x="457201" y="1297608"/>
          <a:ext cx="6003234" cy="518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30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TECHNICAL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12574"/>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CLEAN CODE Y DISCIPLINA SON OBLIGATORIOS</a:t>
            </a:r>
            <a:endParaRPr lang="en-US" b="1" dirty="0">
              <a:latin typeface="Novecento wide Book" pitchFamily="50" charset="0"/>
            </a:endParaRPr>
          </a:p>
        </p:txBody>
      </p:sp>
      <p:sp>
        <p:nvSpPr>
          <p:cNvPr id="8" name="7 CuadroTexto"/>
          <p:cNvSpPr txBox="1"/>
          <p:nvPr/>
        </p:nvSpPr>
        <p:spPr>
          <a:xfrm>
            <a:off x="530817" y="2154264"/>
            <a:ext cx="8155983" cy="2308324"/>
          </a:xfrm>
          <a:prstGeom prst="rect">
            <a:avLst/>
          </a:prstGeom>
          <a:noFill/>
        </p:spPr>
        <p:txBody>
          <a:bodyPr wrap="square" rtlCol="0">
            <a:spAutoFit/>
          </a:bodyPr>
          <a:lstStyle/>
          <a:p>
            <a:pPr marL="285750" indent="-285750">
              <a:lnSpc>
                <a:spcPct val="150000"/>
              </a:lnSpc>
              <a:buFont typeface="Arial" pitchFamily="34" charset="0"/>
              <a:buChar char="•"/>
            </a:pPr>
            <a:r>
              <a:rPr lang="es-PE" sz="2400" dirty="0" smtClean="0">
                <a:solidFill>
                  <a:schemeClr val="accent2"/>
                </a:solidFill>
              </a:rPr>
              <a:t>El código es limpio?</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Hay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solidFill>
                  <a:schemeClr val="accent1"/>
                </a:solidFill>
                <a:latin typeface="Novecento wide Book" pitchFamily="50" charset="0"/>
              </a:rPr>
              <a:t>El problema</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no es eliminar la deuda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a:t>
            </a:r>
            <a:r>
              <a:rPr lang="es-PE" b="1" dirty="0" err="1" smtClean="0">
                <a:latin typeface="Novecento wide Book" pitchFamily="50" charset="0"/>
              </a:rPr>
              <a:t>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385455"/>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650370"/>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
        <p:nvSpPr>
          <p:cNvPr id="27" name="26 Rectángulo redondeado"/>
          <p:cNvSpPr/>
          <p:nvPr/>
        </p:nvSpPr>
        <p:spPr>
          <a:xfrm>
            <a:off x="1536782" y="356979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Design</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p:cNvSpPr>
          <p:nvPr/>
        </p:nvSpPr>
        <p:spPr bwMode="auto">
          <a:xfrm>
            <a:off x="3933112" y="835375"/>
            <a:ext cx="4602747"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NÚÑEZ</a:t>
            </a:r>
            <a:r>
              <a:rPr lang="en-US" altLang="es-PE" sz="4000" b="1" dirty="0" smtClean="0">
                <a:solidFill>
                  <a:schemeClr val="accent2"/>
                </a:solidFill>
                <a:latin typeface="+mj-lt"/>
                <a:ea typeface="ヒラギノ角ゴ ProN W6" charset="0"/>
                <a:cs typeface="ヒラギノ角ゴ ProN W6" charset="0"/>
                <a:sym typeface="Lucida Grande" charset="0"/>
              </a:rPr>
              <a:t/>
            </a:r>
            <a:br>
              <a:rPr lang="en-US" altLang="es-PE" sz="4000" b="1" dirty="0" smtClean="0">
                <a:solidFill>
                  <a:schemeClr val="accent2"/>
                </a:solidFill>
                <a:latin typeface="+mj-lt"/>
                <a:ea typeface="ヒラギノ角ゴ ProN W6" charset="0"/>
                <a:cs typeface="ヒラギノ角ゴ ProN W6" charset="0"/>
                <a:sym typeface="Lucida Grande" charset="0"/>
              </a:rPr>
            </a:br>
            <a:r>
              <a:rPr lang="en-US" altLang="es-PE" sz="1800" b="1" dirty="0" smtClean="0">
                <a:solidFill>
                  <a:schemeClr val="accent2"/>
                </a:solidFill>
                <a:latin typeface="+mj-lt"/>
                <a:ea typeface="ヒラギノ角ゴ ProN W6" charset="0"/>
                <a:cs typeface="ヒラギノ角ゴ ProN W6" charset="0"/>
                <a:sym typeface="Lucida Grande" charset="0"/>
              </a:rPr>
              <a:t>AGILE CONSULTANT &amp; 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15" name="1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074" y="1135088"/>
            <a:ext cx="2889408" cy="2889408"/>
          </a:xfrm>
          <a:prstGeom prst="rect">
            <a:avLst/>
          </a:prstGeom>
        </p:spPr>
      </p:pic>
      <p:pic>
        <p:nvPicPr>
          <p:cNvPr id="1026" name="Picture 2" descr="http://www.kleer.la/img/logos/logo-kle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4692" y="2260602"/>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world-psi.org/sites/default/files/styles/medium/public/images/news/peru_flag.gif?itok=v_JkhrK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916" y="2204495"/>
            <a:ext cx="576000" cy="3979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r="13820"/>
          <a:stretch/>
        </p:blipFill>
        <p:spPr>
          <a:xfrm>
            <a:off x="671239" y="4143771"/>
            <a:ext cx="7880342" cy="1555531"/>
          </a:xfrm>
          <a:prstGeom prst="rect">
            <a:avLst/>
          </a:prstGeom>
        </p:spPr>
      </p:pic>
      <p:sp>
        <p:nvSpPr>
          <p:cNvPr id="13" name="Text Box 2"/>
          <p:cNvSpPr txBox="1">
            <a:spLocks noChangeArrowheads="1"/>
          </p:cNvSpPr>
          <p:nvPr/>
        </p:nvSpPr>
        <p:spPr bwMode="auto">
          <a:xfrm>
            <a:off x="5412733" y="3096116"/>
            <a:ext cx="3167636" cy="886147"/>
          </a:xfrm>
          <a:prstGeom prst="rect">
            <a:avLst/>
          </a:prstGeom>
          <a:noFill/>
          <a:ln w="9525">
            <a:noFill/>
            <a:round/>
            <a:headEnd/>
            <a:tailEnd/>
          </a:ln>
        </p:spPr>
        <p:txBody>
          <a:bodyPr lIns="90000" tIns="46800" rIns="90000" bIns="46800"/>
          <a:lstStyle/>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angel.nunez@kleer.la</a:t>
            </a:r>
          </a:p>
          <a:p>
            <a:pPr marL="319088" indent="-315913" algn="r">
              <a:lnSpc>
                <a:spcPct val="90000"/>
              </a:lnSpc>
              <a:spcBef>
                <a:spcPts val="700"/>
              </a:spcBef>
              <a:buClrTx/>
              <a:buSzPct val="60000"/>
              <a:buFontTx/>
              <a:buNone/>
              <a:tabLst>
                <a:tab pos="319088" algn="l"/>
                <a:tab pos="776288" algn="l"/>
                <a:tab pos="1233488" algn="l"/>
                <a:tab pos="1690688" algn="l"/>
                <a:tab pos="2147888" algn="l"/>
                <a:tab pos="2605088" algn="l"/>
                <a:tab pos="3062288" algn="l"/>
                <a:tab pos="3519488" algn="l"/>
                <a:tab pos="3976688" algn="l"/>
                <a:tab pos="4433888" algn="l"/>
                <a:tab pos="4891088" algn="l"/>
                <a:tab pos="5348288" algn="l"/>
                <a:tab pos="5805488" algn="l"/>
                <a:tab pos="6262688" algn="l"/>
                <a:tab pos="6719888" algn="l"/>
                <a:tab pos="7177088" algn="l"/>
                <a:tab pos="7634288" algn="l"/>
                <a:tab pos="8091488" algn="l"/>
                <a:tab pos="8548688" algn="l"/>
                <a:tab pos="9005888" algn="l"/>
                <a:tab pos="9463088" algn="l"/>
              </a:tabLst>
            </a:pPr>
            <a:r>
              <a:rPr lang="es-PE" sz="2000" dirty="0">
                <a:solidFill>
                  <a:schemeClr val="accent2"/>
                </a:solidFill>
                <a:ea typeface="ヒラギノ角ゴ ProN W6" charset="0"/>
                <a:cs typeface="ヒラギノ角ゴ ProN W6" charset="0"/>
              </a:rPr>
              <a:t>@</a:t>
            </a:r>
            <a:r>
              <a:rPr lang="es-PE" sz="2000" dirty="0" smtClean="0">
                <a:solidFill>
                  <a:schemeClr val="accent2"/>
                </a:solidFill>
                <a:ea typeface="ヒラギノ角ゴ ProN W6" charset="0"/>
                <a:cs typeface="ヒラギノ角ゴ ProN W6" charset="0"/>
              </a:rPr>
              <a:t>snahider</a:t>
            </a:r>
            <a:endParaRPr lang="es-PE" sz="1600" dirty="0">
              <a:solidFill>
                <a:srgbClr val="000000"/>
              </a:solidFill>
            </a:endParaRPr>
          </a:p>
        </p:txBody>
      </p:sp>
      <p:pic>
        <p:nvPicPr>
          <p:cNvPr id="14" name="Picture 13"/>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45234" y="3335298"/>
            <a:ext cx="724978" cy="724978"/>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17043" y="3112102"/>
            <a:ext cx="381000" cy="381000"/>
          </a:xfrm>
          <a:prstGeom prst="rect">
            <a:avLst/>
          </a:prstGeom>
        </p:spPr>
      </p:pic>
    </p:spTree>
    <p:extLst>
      <p:ext uri="{BB962C8B-B14F-4D97-AF65-F5344CB8AC3E}">
        <p14:creationId xmlns:p14="http://schemas.microsoft.com/office/powerpoint/2010/main" val="3263041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74544" y="2937358"/>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4980365" y="5266035"/>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2346306" y="526603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452127" y="2937358"/>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sp>
        <p:nvSpPr>
          <p:cNvPr id="4" name="3 Arco"/>
          <p:cNvSpPr>
            <a:spLocks noChangeAspect="1"/>
          </p:cNvSpPr>
          <p:nvPr/>
        </p:nvSpPr>
        <p:spPr>
          <a:xfrm>
            <a:off x="3609735" y="2843073"/>
            <a:ext cx="1908000" cy="1908000"/>
          </a:xfrm>
          <a:prstGeom prst="arc">
            <a:avLst>
              <a:gd name="adj1" fmla="val 10976971"/>
              <a:gd name="adj2" fmla="val 158996"/>
            </a:avLst>
          </a:prstGeom>
          <a:ln w="412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28 Arco"/>
          <p:cNvSpPr>
            <a:spLocks noChangeAspect="1"/>
          </p:cNvSpPr>
          <p:nvPr/>
        </p:nvSpPr>
        <p:spPr>
          <a:xfrm>
            <a:off x="3602358" y="2843072"/>
            <a:ext cx="1908000" cy="1908000"/>
          </a:xfrm>
          <a:prstGeom prst="arc">
            <a:avLst>
              <a:gd name="adj1" fmla="val 263279"/>
              <a:gd name="adj2" fmla="val 10770282"/>
            </a:avLst>
          </a:prstGeom>
          <a:ln w="412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4 CuadroTexto"/>
          <p:cNvSpPr txBox="1"/>
          <p:nvPr/>
        </p:nvSpPr>
        <p:spPr>
          <a:xfrm>
            <a:off x="3766882" y="4740202"/>
            <a:ext cx="1593706" cy="461665"/>
          </a:xfrm>
          <a:prstGeom prst="rect">
            <a:avLst/>
          </a:prstGeom>
          <a:noFill/>
        </p:spPr>
        <p:txBody>
          <a:bodyPr wrap="none" rtlCol="0">
            <a:spAutoFit/>
          </a:bodyPr>
          <a:lstStyle/>
          <a:p>
            <a:r>
              <a:rPr lang="es-PE" sz="2400" dirty="0" err="1" smtClean="0">
                <a:solidFill>
                  <a:srgbClr val="00B050"/>
                </a:solidFill>
              </a:rPr>
              <a:t>Dev</a:t>
            </a:r>
            <a:r>
              <a:rPr lang="es-PE" sz="2400" dirty="0" smtClean="0">
                <a:solidFill>
                  <a:srgbClr val="00B050"/>
                </a:solidFill>
              </a:rPr>
              <a:t> </a:t>
            </a:r>
            <a:r>
              <a:rPr lang="es-PE" sz="2400" dirty="0" err="1" smtClean="0">
                <a:solidFill>
                  <a:srgbClr val="00B050"/>
                </a:solidFill>
              </a:rPr>
              <a:t>Team</a:t>
            </a:r>
            <a:endParaRPr lang="es-PE" sz="2400" dirty="0">
              <a:solidFill>
                <a:srgbClr val="00B050"/>
              </a:solidFill>
            </a:endParaRPr>
          </a:p>
        </p:txBody>
      </p:sp>
      <p:sp>
        <p:nvSpPr>
          <p:cNvPr id="37" name="36 CuadroTexto"/>
          <p:cNvSpPr txBox="1"/>
          <p:nvPr/>
        </p:nvSpPr>
        <p:spPr>
          <a:xfrm>
            <a:off x="3853056" y="2381407"/>
            <a:ext cx="1452642" cy="461665"/>
          </a:xfrm>
          <a:prstGeom prst="rect">
            <a:avLst/>
          </a:prstGeom>
          <a:noFill/>
        </p:spPr>
        <p:txBody>
          <a:bodyPr wrap="none" rtlCol="0">
            <a:spAutoFit/>
          </a:bodyPr>
          <a:lstStyle/>
          <a:p>
            <a:r>
              <a:rPr lang="es-PE" sz="2400" dirty="0" smtClean="0">
                <a:solidFill>
                  <a:srgbClr val="FF0000"/>
                </a:solidFill>
              </a:rPr>
              <a:t>Business</a:t>
            </a:r>
            <a:endParaRPr lang="es-PE" sz="2400" dirty="0">
              <a:solidFill>
                <a:srgbClr val="FF0000"/>
              </a:solidFill>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819" y="3027166"/>
            <a:ext cx="304513" cy="684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193" y="3027166"/>
            <a:ext cx="304513" cy="684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529" y="3817211"/>
            <a:ext cx="304513" cy="684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862" y="3817211"/>
            <a:ext cx="304513" cy="684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276" y="3817211"/>
            <a:ext cx="304513" cy="684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770" y="3817211"/>
            <a:ext cx="304513" cy="684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097" y="3027166"/>
            <a:ext cx="304513" cy="684000"/>
          </a:xfrm>
          <a:prstGeom prst="rect">
            <a:avLst/>
          </a:prstGeom>
        </p:spPr>
      </p:pic>
    </p:spTree>
    <p:extLst>
      <p:ext uri="{BB962C8B-B14F-4D97-AF65-F5344CB8AC3E}">
        <p14:creationId xmlns:p14="http://schemas.microsoft.com/office/powerpoint/2010/main" val="1763687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Involucrar y EDUCAR</a:t>
            </a:r>
            <a:endParaRPr lang="es-PE" dirty="0"/>
          </a:p>
        </p:txBody>
      </p:sp>
    </p:spTree>
    <p:extLst>
      <p:ext uri="{BB962C8B-B14F-4D97-AF65-F5344CB8AC3E}">
        <p14:creationId xmlns:p14="http://schemas.microsoft.com/office/powerpoint/2010/main" val="188907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err="1" smtClean="0">
                <a:latin typeface="Novecento wide Book" pitchFamily="50" charset="0"/>
              </a:rPr>
              <a:t>product</a:t>
            </a:r>
            <a:r>
              <a:rPr lang="es-PE" b="1" dirty="0" smtClean="0">
                <a:latin typeface="Novecento wide Book" pitchFamily="50" charset="0"/>
              </a:rPr>
              <a:t> </a:t>
            </a:r>
            <a:r>
              <a:rPr lang="es-PE" b="1" dirty="0" err="1" smtClean="0">
                <a:latin typeface="Novecento wide Book" pitchFamily="50" charset="0"/>
              </a:rPr>
              <a:t>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75097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 económicamente</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sp>
        <p:nvSpPr>
          <p:cNvPr id="2" name="1 CuadroTexto"/>
          <p:cNvSpPr txBox="1"/>
          <p:nvPr/>
        </p:nvSpPr>
        <p:spPr>
          <a:xfrm>
            <a:off x="1389922" y="5870322"/>
            <a:ext cx="6364153" cy="461665"/>
          </a:xfrm>
          <a:prstGeom prst="rect">
            <a:avLst/>
          </a:prstGeom>
          <a:noFill/>
        </p:spPr>
        <p:txBody>
          <a:bodyPr wrap="square" rtlCol="0">
            <a:spAutoFit/>
          </a:bodyPr>
          <a:lstStyle/>
          <a:p>
            <a:pPr algn="ctr"/>
            <a:r>
              <a:rPr lang="es-PE" sz="2400" dirty="0" smtClean="0">
                <a:solidFill>
                  <a:schemeClr val="accent2"/>
                </a:solidFill>
                <a:latin typeface="Arial" pitchFamily="34" charset="0"/>
                <a:cs typeface="Arial" pitchFamily="34" charset="0"/>
              </a:rPr>
              <a:t>¿</a:t>
            </a:r>
            <a:r>
              <a:rPr lang="es-PE" sz="2400" dirty="0" smtClean="0">
                <a:solidFill>
                  <a:schemeClr val="accent2"/>
                </a:solidFill>
              </a:rPr>
              <a:t>Qué alternativa elegirían?</a:t>
            </a:r>
            <a:endParaRPr lang="es-PE" sz="2400" dirty="0">
              <a:solidFill>
                <a:schemeClr val="accent2"/>
              </a:solidFill>
            </a:endParaRPr>
          </a:p>
        </p:txBody>
      </p:sp>
      <p:graphicFrame>
        <p:nvGraphicFramePr>
          <p:cNvPr id="3" name="2 Tabla"/>
          <p:cNvGraphicFramePr>
            <a:graphicFrameLocks noGrp="1"/>
          </p:cNvGraphicFramePr>
          <p:nvPr>
            <p:extLst>
              <p:ext uri="{D42A27DB-BD31-4B8C-83A1-F6EECF244321}">
                <p14:modId xmlns:p14="http://schemas.microsoft.com/office/powerpoint/2010/main" val="756265499"/>
              </p:ext>
            </p:extLst>
          </p:nvPr>
        </p:nvGraphicFramePr>
        <p:xfrm>
          <a:off x="590956" y="1116556"/>
          <a:ext cx="7962089" cy="4624888"/>
        </p:xfrm>
        <a:graphic>
          <a:graphicData uri="http://schemas.openxmlformats.org/drawingml/2006/table">
            <a:tbl>
              <a:tblPr firstRow="1" bandRow="1">
                <a:tableStyleId>{5C22544A-7EE6-4342-B048-85BDC9FD1C3A}</a:tableStyleId>
              </a:tblPr>
              <a:tblGrid>
                <a:gridCol w="3484791"/>
                <a:gridCol w="2201026"/>
                <a:gridCol w="2276272"/>
              </a:tblGrid>
              <a:tr h="697052">
                <a:tc>
                  <a:txBody>
                    <a:bodyPr/>
                    <a:lstStyle/>
                    <a:p>
                      <a:endParaRPr lang="es-PE" dirty="0"/>
                    </a:p>
                  </a:txBody>
                  <a:tcPr/>
                </a:tc>
                <a:tc>
                  <a:txBody>
                    <a:bodyPr/>
                    <a:lstStyle/>
                    <a:p>
                      <a:pPr algn="ctr"/>
                      <a:r>
                        <a:rPr lang="es-PE" dirty="0" smtClean="0"/>
                        <a:t>Tomando Deuda (Opción</a:t>
                      </a:r>
                      <a:r>
                        <a:rPr lang="es-PE" baseline="0" dirty="0" smtClean="0"/>
                        <a:t> 1)</a:t>
                      </a:r>
                      <a:endParaRPr lang="es-PE" dirty="0"/>
                    </a:p>
                  </a:txBody>
                  <a:tcPr/>
                </a:tc>
                <a:tc>
                  <a:txBody>
                    <a:bodyPr/>
                    <a:lstStyle/>
                    <a:p>
                      <a:pPr algn="ctr"/>
                      <a:r>
                        <a:rPr lang="es-PE" dirty="0" smtClean="0"/>
                        <a:t>Evitando </a:t>
                      </a:r>
                      <a:r>
                        <a:rPr lang="es-PE" baseline="0" dirty="0" smtClean="0"/>
                        <a:t>Deuda (Opción 2)</a:t>
                      </a:r>
                      <a:endParaRPr lang="es-PE" dirty="0"/>
                    </a:p>
                  </a:txBody>
                  <a:tcPr/>
                </a:tc>
              </a:tr>
              <a:tr h="403848">
                <a:tc>
                  <a:txBody>
                    <a:bodyPr/>
                    <a:lstStyle/>
                    <a:p>
                      <a:r>
                        <a:rPr lang="es-PE" dirty="0" smtClean="0">
                          <a:solidFill>
                            <a:schemeClr val="accent2"/>
                          </a:solidFill>
                        </a:rPr>
                        <a:t>Costo Mensual</a:t>
                      </a:r>
                      <a:r>
                        <a:rPr lang="es-PE" baseline="0" dirty="0" smtClean="0">
                          <a:solidFill>
                            <a:schemeClr val="accent2"/>
                          </a:solidFill>
                        </a:rPr>
                        <a:t> de Desarrollo</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r>
              <a:tr h="403848">
                <a:tc>
                  <a:txBody>
                    <a:bodyPr/>
                    <a:lstStyle/>
                    <a:p>
                      <a:r>
                        <a:rPr lang="es-PE" dirty="0" smtClean="0">
                          <a:solidFill>
                            <a:schemeClr val="accent2"/>
                          </a:solidFill>
                        </a:rPr>
                        <a:t>Meses Desarrollo</a:t>
                      </a:r>
                      <a:endParaRPr lang="es-PE" dirty="0">
                        <a:solidFill>
                          <a:schemeClr val="accent2"/>
                        </a:solidFill>
                      </a:endParaRPr>
                    </a:p>
                  </a:txBody>
                  <a:tcPr/>
                </a:tc>
                <a:tc>
                  <a:txBody>
                    <a:bodyPr/>
                    <a:lstStyle/>
                    <a:p>
                      <a:r>
                        <a:rPr lang="es-PE" dirty="0" smtClean="0">
                          <a:solidFill>
                            <a:schemeClr val="accent2"/>
                          </a:solidFill>
                        </a:rPr>
                        <a:t>10</a:t>
                      </a:r>
                      <a:endParaRPr lang="es-PE" dirty="0">
                        <a:solidFill>
                          <a:schemeClr val="accent2"/>
                        </a:solidFill>
                      </a:endParaRPr>
                    </a:p>
                  </a:txBody>
                  <a:tcPr/>
                </a:tc>
                <a:tc>
                  <a:txBody>
                    <a:bodyPr/>
                    <a:lstStyle/>
                    <a:p>
                      <a:r>
                        <a:rPr lang="es-PE" dirty="0" smtClean="0">
                          <a:solidFill>
                            <a:schemeClr val="accent2"/>
                          </a:solidFill>
                        </a:rPr>
                        <a:t>13</a:t>
                      </a:r>
                      <a:endParaRPr lang="es-PE" dirty="0">
                        <a:solidFill>
                          <a:schemeClr val="accent2"/>
                        </a:solidFill>
                      </a:endParaRPr>
                    </a:p>
                  </a:txBody>
                  <a:tcPr/>
                </a:tc>
              </a:tr>
              <a:tr h="403848">
                <a:tc>
                  <a:txBody>
                    <a:bodyPr/>
                    <a:lstStyle/>
                    <a:p>
                      <a:r>
                        <a:rPr lang="es-PE" dirty="0" smtClean="0">
                          <a:solidFill>
                            <a:schemeClr val="accent2"/>
                          </a:solidFill>
                        </a:rPr>
                        <a:t>Total</a:t>
                      </a:r>
                      <a:r>
                        <a:rPr lang="es-PE" baseline="0" dirty="0" smtClean="0">
                          <a:solidFill>
                            <a:schemeClr val="accent2"/>
                          </a:solidFill>
                        </a:rPr>
                        <a:t> </a:t>
                      </a:r>
                      <a:r>
                        <a:rPr lang="es-PE" dirty="0" smtClean="0">
                          <a:solidFill>
                            <a:schemeClr val="accent2"/>
                          </a:solidFill>
                        </a:rPr>
                        <a:t>Costo Desarrollo</a:t>
                      </a:r>
                      <a:endParaRPr lang="es-PE" dirty="0">
                        <a:solidFill>
                          <a:schemeClr val="accent2"/>
                        </a:solidFill>
                      </a:endParaRPr>
                    </a:p>
                  </a:txBody>
                  <a:tcPr/>
                </a:tc>
                <a:tc>
                  <a:txBody>
                    <a:bodyPr/>
                    <a:lstStyle/>
                    <a:p>
                      <a:r>
                        <a:rPr lang="es-PE" dirty="0" smtClean="0">
                          <a:solidFill>
                            <a:schemeClr val="accent2"/>
                          </a:solidFill>
                        </a:rPr>
                        <a:t>$1M</a:t>
                      </a:r>
                      <a:endParaRPr lang="es-PE" dirty="0">
                        <a:solidFill>
                          <a:schemeClr val="accent2"/>
                        </a:solidFill>
                      </a:endParaRPr>
                    </a:p>
                  </a:txBody>
                  <a:tcPr/>
                </a:tc>
                <a:tc>
                  <a:txBody>
                    <a:bodyPr/>
                    <a:lstStyle/>
                    <a:p>
                      <a:r>
                        <a:rPr lang="es-PE" dirty="0" smtClean="0">
                          <a:solidFill>
                            <a:schemeClr val="accent2"/>
                          </a:solidFill>
                        </a:rPr>
                        <a:t>$1.3M</a:t>
                      </a:r>
                      <a:endParaRPr lang="es-PE" dirty="0">
                        <a:solidFill>
                          <a:schemeClr val="accent2"/>
                        </a:solidFill>
                      </a:endParaRPr>
                    </a:p>
                  </a:txBody>
                  <a:tcPr/>
                </a:tc>
              </a:tr>
              <a:tr h="403848">
                <a:tc>
                  <a:txBody>
                    <a:bodyPr/>
                    <a:lstStyle/>
                    <a:p>
                      <a:r>
                        <a:rPr lang="es-PE" dirty="0" smtClean="0">
                          <a:solidFill>
                            <a:schemeClr val="accent2"/>
                          </a:solidFill>
                        </a:rPr>
                        <a:t>Perdidas en Ventas</a:t>
                      </a:r>
                      <a:endParaRPr lang="es-PE" dirty="0">
                        <a:solidFill>
                          <a:schemeClr val="accent2"/>
                        </a:solidFill>
                      </a:endParaRPr>
                    </a:p>
                  </a:txBody>
                  <a:tcPr/>
                </a:tc>
                <a:tc>
                  <a:txBody>
                    <a:bodyPr/>
                    <a:lstStyle/>
                    <a:p>
                      <a:endParaRPr lang="es-PE" dirty="0">
                        <a:solidFill>
                          <a:schemeClr val="accent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solidFill>
                            <a:schemeClr val="accent2"/>
                          </a:solidFill>
                        </a:rPr>
                        <a:t>$450k</a:t>
                      </a:r>
                    </a:p>
                  </a:txBody>
                  <a:tcPr/>
                </a:tc>
              </a:tr>
              <a:tr h="403848">
                <a:tc>
                  <a:txBody>
                    <a:bodyPr/>
                    <a:lstStyle/>
                    <a:p>
                      <a:r>
                        <a:rPr lang="es-PE" dirty="0" smtClean="0">
                          <a:solidFill>
                            <a:schemeClr val="accent2"/>
                          </a:solidFill>
                        </a:rPr>
                        <a:t>Atender</a:t>
                      </a:r>
                      <a:r>
                        <a:rPr lang="es-PE" baseline="0" dirty="0" smtClean="0">
                          <a:solidFill>
                            <a:schemeClr val="accent2"/>
                          </a:solidFill>
                        </a:rPr>
                        <a:t> Deuda - Meses</a:t>
                      </a:r>
                      <a:endParaRPr lang="es-PE" dirty="0">
                        <a:solidFill>
                          <a:schemeClr val="accent2"/>
                        </a:solidFill>
                      </a:endParaRPr>
                    </a:p>
                  </a:txBody>
                  <a:tcPr/>
                </a:tc>
                <a:tc>
                  <a:txBody>
                    <a:bodyPr/>
                    <a:lstStyle/>
                    <a:p>
                      <a:r>
                        <a:rPr lang="es-PE" dirty="0" smtClean="0">
                          <a:solidFill>
                            <a:schemeClr val="accent2"/>
                          </a:solidFill>
                        </a:rPr>
                        <a:t>4</a:t>
                      </a:r>
                      <a:endParaRPr lang="es-PE" dirty="0">
                        <a:solidFill>
                          <a:schemeClr val="accent2"/>
                        </a:solidFill>
                      </a:endParaRPr>
                    </a:p>
                  </a:txBody>
                  <a:tcPr/>
                </a:tc>
                <a:tc>
                  <a:txBody>
                    <a:bodyPr/>
                    <a:lstStyle/>
                    <a:p>
                      <a:endParaRPr lang="es-PE" dirty="0">
                        <a:solidFill>
                          <a:schemeClr val="accent2"/>
                        </a:solidFill>
                      </a:endParaRPr>
                    </a:p>
                  </a:txBody>
                  <a:tcPr/>
                </a:tc>
              </a:tr>
              <a:tr h="403848">
                <a:tc>
                  <a:txBody>
                    <a:bodyPr/>
                    <a:lstStyle/>
                    <a:p>
                      <a:r>
                        <a:rPr lang="es-PE" dirty="0" smtClean="0">
                          <a:solidFill>
                            <a:schemeClr val="accent2"/>
                          </a:solidFill>
                        </a:rPr>
                        <a:t>Atender Deuda Costo</a:t>
                      </a:r>
                      <a:endParaRPr lang="es-PE" dirty="0">
                        <a:solidFill>
                          <a:schemeClr val="accent2"/>
                        </a:solidFill>
                      </a:endParaRPr>
                    </a:p>
                  </a:txBody>
                  <a:tcPr/>
                </a:tc>
                <a:tc>
                  <a:txBody>
                    <a:bodyPr/>
                    <a:lstStyle/>
                    <a:p>
                      <a:r>
                        <a:rPr lang="es-PE" dirty="0" smtClean="0">
                          <a:solidFill>
                            <a:schemeClr val="accent2"/>
                          </a:solidFill>
                        </a:rPr>
                        <a:t>$400</a:t>
                      </a:r>
                      <a:endParaRPr lang="es-PE" dirty="0">
                        <a:solidFill>
                          <a:schemeClr val="accent2"/>
                        </a:solidFill>
                      </a:endParaRPr>
                    </a:p>
                  </a:txBody>
                  <a:tcPr/>
                </a:tc>
                <a:tc>
                  <a:txBody>
                    <a:bodyPr/>
                    <a:lstStyle/>
                    <a:p>
                      <a:endParaRPr lang="es-PE">
                        <a:solidFill>
                          <a:schemeClr val="accent2"/>
                        </a:solidFill>
                      </a:endParaRPr>
                    </a:p>
                  </a:txBody>
                  <a:tcPr/>
                </a:tc>
              </a:tr>
              <a:tr h="403848">
                <a:tc>
                  <a:txBody>
                    <a:bodyPr/>
                    <a:lstStyle/>
                    <a:p>
                      <a:r>
                        <a:rPr lang="es-PE" dirty="0" smtClean="0">
                          <a:solidFill>
                            <a:schemeClr val="accent2"/>
                          </a:solidFill>
                        </a:rPr>
                        <a:t>Costo Total </a:t>
                      </a:r>
                      <a:endParaRPr lang="es-PE" dirty="0">
                        <a:solidFill>
                          <a:schemeClr val="accent2"/>
                        </a:solidFill>
                      </a:endParaRPr>
                    </a:p>
                  </a:txBody>
                  <a:tcPr/>
                </a:tc>
                <a:tc>
                  <a:txBody>
                    <a:bodyPr/>
                    <a:lstStyle/>
                    <a:p>
                      <a:r>
                        <a:rPr lang="es-PE" dirty="0" smtClean="0">
                          <a:solidFill>
                            <a:schemeClr val="accent2"/>
                          </a:solidFill>
                        </a:rPr>
                        <a:t>$1.4M</a:t>
                      </a:r>
                      <a:endParaRPr lang="es-PE" dirty="0">
                        <a:solidFill>
                          <a:schemeClr val="accent2"/>
                        </a:solidFill>
                      </a:endParaRPr>
                    </a:p>
                  </a:txBody>
                  <a:tcPr/>
                </a:tc>
                <a:tc>
                  <a:txBody>
                    <a:bodyPr/>
                    <a:lstStyle/>
                    <a:p>
                      <a:r>
                        <a:rPr lang="es-PE" dirty="0" smtClean="0">
                          <a:solidFill>
                            <a:schemeClr val="accent2"/>
                          </a:solidFill>
                        </a:rPr>
                        <a:t>$1.75M</a:t>
                      </a:r>
                    </a:p>
                  </a:txBody>
                  <a:tcPr/>
                </a:tc>
              </a:tr>
              <a:tr h="697052">
                <a:tc>
                  <a:txBody>
                    <a:bodyPr/>
                    <a:lstStyle/>
                    <a:p>
                      <a:r>
                        <a:rPr lang="es-PE" dirty="0" smtClean="0">
                          <a:solidFill>
                            <a:schemeClr val="accent2"/>
                          </a:solidFill>
                        </a:rPr>
                        <a:t>Otros</a:t>
                      </a:r>
                      <a:r>
                        <a:rPr lang="es-PE" baseline="0" dirty="0" smtClean="0">
                          <a:solidFill>
                            <a:schemeClr val="accent2"/>
                          </a:solidFill>
                        </a:rPr>
                        <a:t> costos de </a:t>
                      </a:r>
                      <a:br>
                        <a:rPr lang="es-PE" baseline="0" dirty="0" smtClean="0">
                          <a:solidFill>
                            <a:schemeClr val="accent2"/>
                          </a:solidFill>
                        </a:rPr>
                      </a:br>
                      <a:r>
                        <a:rPr lang="es-PE" baseline="0" dirty="0" smtClean="0">
                          <a:solidFill>
                            <a:schemeClr val="accent2"/>
                          </a:solidFill>
                        </a:rPr>
                        <a:t>atender la deuda</a:t>
                      </a:r>
                      <a:endParaRPr lang="es-PE" dirty="0">
                        <a:solidFill>
                          <a:schemeClr val="accent2"/>
                        </a:solidFill>
                      </a:endParaRPr>
                    </a:p>
                  </a:txBody>
                  <a:tcPr/>
                </a:tc>
                <a:tc>
                  <a:txBody>
                    <a:bodyPr/>
                    <a:lstStyle/>
                    <a:p>
                      <a:r>
                        <a:rPr lang="es-PE" dirty="0" smtClean="0">
                          <a:solidFill>
                            <a:schemeClr val="accent2"/>
                          </a:solidFill>
                        </a:rPr>
                        <a:t>X+Y+Z</a:t>
                      </a:r>
                      <a:endParaRPr lang="es-PE" dirty="0">
                        <a:solidFill>
                          <a:schemeClr val="accent2"/>
                        </a:solidFill>
                      </a:endParaRPr>
                    </a:p>
                  </a:txBody>
                  <a:tcPr/>
                </a:tc>
                <a:tc>
                  <a:txBody>
                    <a:bodyPr/>
                    <a:lstStyle/>
                    <a:p>
                      <a:endParaRPr lang="es-PE" dirty="0" smtClean="0">
                        <a:solidFill>
                          <a:schemeClr val="accent2"/>
                        </a:solidFill>
                      </a:endParaRPr>
                    </a:p>
                  </a:txBody>
                  <a:tcPr/>
                </a:tc>
              </a:tr>
              <a:tr h="403848">
                <a:tc>
                  <a:txBody>
                    <a:bodyPr/>
                    <a:lstStyle/>
                    <a:p>
                      <a:r>
                        <a:rPr lang="es-PE" dirty="0" smtClean="0">
                          <a:solidFill>
                            <a:schemeClr val="accent2"/>
                          </a:solidFill>
                        </a:rPr>
                        <a:t>Costo Total Real</a:t>
                      </a:r>
                      <a:endParaRPr lang="es-PE" dirty="0">
                        <a:solidFill>
                          <a:schemeClr val="accent2"/>
                        </a:solidFill>
                      </a:endParaRPr>
                    </a:p>
                  </a:txBody>
                  <a:tcPr/>
                </a:tc>
                <a:tc>
                  <a:txBody>
                    <a:bodyPr/>
                    <a:lstStyle/>
                    <a:p>
                      <a:r>
                        <a:rPr lang="es-PE" dirty="0" smtClean="0">
                          <a:solidFill>
                            <a:schemeClr val="accent2"/>
                          </a:solidFill>
                        </a:rPr>
                        <a:t>$1.4M +x +y +z</a:t>
                      </a:r>
                      <a:endParaRPr lang="es-PE" dirty="0">
                        <a:solidFill>
                          <a:schemeClr val="accent2"/>
                        </a:solidFill>
                      </a:endParaRPr>
                    </a:p>
                  </a:txBody>
                  <a:tcPr/>
                </a:tc>
                <a:tc>
                  <a:txBody>
                    <a:bodyPr/>
                    <a:lstStyle/>
                    <a:p>
                      <a:r>
                        <a:rPr lang="es-PE" dirty="0" smtClean="0">
                          <a:solidFill>
                            <a:schemeClr val="accent2"/>
                          </a:solidFill>
                        </a:rPr>
                        <a:t>$1.75M</a:t>
                      </a:r>
                    </a:p>
                  </a:txBody>
                  <a:tcPr/>
                </a:tc>
              </a:tr>
            </a:tbl>
          </a:graphicData>
        </a:graphic>
      </p:graphicFrame>
      <p:sp>
        <p:nvSpPr>
          <p:cNvPr id="7" name="6 Rectángulo redondeado"/>
          <p:cNvSpPr/>
          <p:nvPr/>
        </p:nvSpPr>
        <p:spPr>
          <a:xfrm>
            <a:off x="622570" y="261812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617139" y="422967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9" name="8 Rectángulo redondeado"/>
          <p:cNvSpPr/>
          <p:nvPr/>
        </p:nvSpPr>
        <p:spPr>
          <a:xfrm>
            <a:off x="622570" y="5315934"/>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5447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544766" y="29995"/>
            <a:ext cx="3599234"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742390" y="2920995"/>
            <a:ext cx="3203986" cy="609600"/>
          </a:xfrm>
        </p:spPr>
        <p:txBody>
          <a:bodyPr/>
          <a:lstStyle/>
          <a:p>
            <a:r>
              <a:rPr lang="es-PE" dirty="0" smtClean="0"/>
              <a:t>Visualizar</a:t>
            </a:r>
            <a:br>
              <a:rPr lang="es-PE" dirty="0" smtClean="0"/>
            </a:br>
            <a:r>
              <a:rPr lang="es-PE" dirty="0" smtClean="0"/>
              <a:t>y 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25630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656699" y="3934947"/>
            <a:ext cx="4242216" cy="2473377"/>
          </a:xfrm>
          <a:prstGeom prst="rect">
            <a:avLst/>
          </a:prstGeom>
        </p:spPr>
      </p:pic>
      <p:cxnSp>
        <p:nvCxnSpPr>
          <p:cNvPr id="6" name="5 Conector recto"/>
          <p:cNvCxnSpPr/>
          <p:nvPr/>
        </p:nvCxnSpPr>
        <p:spPr>
          <a:xfrm>
            <a:off x="44683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de código </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
        <p:nvSpPr>
          <p:cNvPr id="5" name="4 Rectángulo redondeado"/>
          <p:cNvSpPr/>
          <p:nvPr/>
        </p:nvSpPr>
        <p:spPr>
          <a:xfrm>
            <a:off x="4572000" y="2860455"/>
            <a:ext cx="1844842"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7" name="6 Rectángulo redondeado"/>
          <p:cNvSpPr/>
          <p:nvPr/>
        </p:nvSpPr>
        <p:spPr>
          <a:xfrm>
            <a:off x="2237874" y="2618130"/>
            <a:ext cx="1163053" cy="1254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4572000" y="1291597"/>
            <a:ext cx="1427747"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Velocity</a:t>
            </a:r>
            <a:r>
              <a:rPr lang="es-PE" b="1" dirty="0" smtClean="0">
                <a:latin typeface="Novecento wide Book" pitchFamily="50" charset="0"/>
              </a:rPr>
              <a:t> &amp; Bugs</a:t>
            </a:r>
            <a:endParaRPr lang="es-PE" b="1" dirty="0">
              <a:latin typeface="Novecento wide Book" pitchFamily="50" charset="0"/>
            </a:endParaRPr>
          </a:p>
        </p:txBody>
      </p:sp>
      <p:graphicFrame>
        <p:nvGraphicFramePr>
          <p:cNvPr id="3" name="1 Gráfico"/>
          <p:cNvGraphicFramePr>
            <a:graphicFrameLocks/>
          </p:cNvGraphicFramePr>
          <p:nvPr>
            <p:extLst>
              <p:ext uri="{D42A27DB-BD31-4B8C-83A1-F6EECF244321}">
                <p14:modId xmlns:p14="http://schemas.microsoft.com/office/powerpoint/2010/main" val="4039637662"/>
              </p:ext>
            </p:extLst>
          </p:nvPr>
        </p:nvGraphicFramePr>
        <p:xfrm>
          <a:off x="709863" y="1283370"/>
          <a:ext cx="7724273" cy="4812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98" y="1012423"/>
            <a:ext cx="7445404" cy="4833154"/>
          </a:xfrm>
          <a:prstGeom prst="rect">
            <a:avLst/>
          </a:prstGeom>
        </p:spPr>
      </p:pic>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6731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Cómo </a:t>
            </a:r>
            <a:r>
              <a:rPr lang="es-PE" b="1" dirty="0" err="1" smtClean="0">
                <a:latin typeface="Novecento wide Book" pitchFamily="50" charset="0"/>
              </a:rPr>
              <a:t>drupal</a:t>
            </a:r>
            <a:r>
              <a:rPr lang="es-PE" b="1" dirty="0" smtClean="0">
                <a:latin typeface="Novecento wide Book" pitchFamily="50" charset="0"/>
              </a:rPr>
              <a:t> mide </a:t>
            </a:r>
          </a:p>
          <a:p>
            <a:r>
              <a:rPr lang="es-PE" b="1" dirty="0" smtClean="0">
                <a:latin typeface="Novecento wide Book" pitchFamily="50" charset="0"/>
              </a:rPr>
              <a:t>la deuda técnica</a:t>
            </a:r>
            <a:endParaRPr lang="es-PE" b="1" dirty="0">
              <a:latin typeface="Novecento wide Book" pitchFamily="50"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71" y="1616687"/>
            <a:ext cx="7875858" cy="47238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75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SPEED Boat</a:t>
            </a:r>
            <a:endParaRPr lang="es-PE" b="1" dirty="0">
              <a:solidFill>
                <a:schemeClr val="tx1"/>
              </a:solidFill>
              <a:latin typeface="Novecento wide Book" pitchFamily="50"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1112" y="1019012"/>
            <a:ext cx="6581775" cy="5324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rot="20587319">
            <a:off x="3721243" y="3117924"/>
            <a:ext cx="1766830" cy="461665"/>
          </a:xfrm>
          <a:prstGeom prst="rect">
            <a:avLst/>
          </a:prstGeom>
          <a:noFill/>
        </p:spPr>
        <p:txBody>
          <a:bodyPr wrap="none" rtlCol="0">
            <a:spAutoFit/>
          </a:bodyPr>
          <a:lstStyle/>
          <a:p>
            <a:r>
              <a:rPr lang="es-PE" sz="2400" dirty="0" smtClean="0">
                <a:solidFill>
                  <a:srgbClr val="FF0000"/>
                </a:solidFill>
              </a:rPr>
              <a:t>Tu Sistema</a:t>
            </a:r>
            <a:endParaRPr lang="es-PE" sz="2400" dirty="0">
              <a:solidFill>
                <a:srgbClr val="FF0000"/>
              </a:solidFill>
            </a:endParaRPr>
          </a:p>
        </p:txBody>
      </p:sp>
      <p:sp>
        <p:nvSpPr>
          <p:cNvPr id="3" name="2 CuadroTexto"/>
          <p:cNvSpPr txBox="1"/>
          <p:nvPr/>
        </p:nvSpPr>
        <p:spPr>
          <a:xfrm>
            <a:off x="4374695" y="1284318"/>
            <a:ext cx="3203121" cy="830997"/>
          </a:xfrm>
          <a:prstGeom prst="rect">
            <a:avLst/>
          </a:prstGeom>
          <a:noFill/>
        </p:spPr>
        <p:txBody>
          <a:bodyPr wrap="none" rtlCol="0">
            <a:spAutoFit/>
          </a:bodyPr>
          <a:lstStyle>
            <a:defPPr>
              <a:defRPr lang="en-US"/>
            </a:defPPr>
            <a:lvl1pPr>
              <a:defRPr sz="2400">
                <a:solidFill>
                  <a:srgbClr val="FF0000"/>
                </a:solidFill>
              </a:defRPr>
            </a:lvl1pPr>
          </a:lstStyle>
          <a:p>
            <a:pPr algn="ctr"/>
            <a:r>
              <a:rPr lang="es-PE" dirty="0" smtClean="0"/>
              <a:t>Software </a:t>
            </a:r>
            <a:r>
              <a:rPr lang="es-PE" dirty="0" err="1" smtClean="0"/>
              <a:t>Debt</a:t>
            </a:r>
            <a:r>
              <a:rPr lang="es-PE" dirty="0" smtClean="0"/>
              <a:t> </a:t>
            </a:r>
            <a:br>
              <a:rPr lang="es-PE" dirty="0" smtClean="0"/>
            </a:br>
            <a:r>
              <a:rPr lang="es-PE" dirty="0" smtClean="0"/>
              <a:t>que detiene al </a:t>
            </a:r>
            <a:r>
              <a:rPr lang="es-PE" dirty="0"/>
              <a:t>equipo</a:t>
            </a:r>
          </a:p>
        </p:txBody>
      </p:sp>
      <p:cxnSp>
        <p:nvCxnSpPr>
          <p:cNvPr id="5" name="4 Conector recto de flecha"/>
          <p:cNvCxnSpPr/>
          <p:nvPr/>
        </p:nvCxnSpPr>
        <p:spPr>
          <a:xfrm flipH="1">
            <a:off x="5976257" y="2115315"/>
            <a:ext cx="457200" cy="13953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6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Pull</a:t>
            </a:r>
            <a:r>
              <a:rPr lang="es-PE" b="1" dirty="0" smtClean="0">
                <a:latin typeface="Novecento wide Book" pitchFamily="50" charset="0"/>
              </a:rPr>
              <a:t> </a:t>
            </a:r>
            <a:r>
              <a:rPr lang="es-PE" b="1" dirty="0" err="1" smtClean="0">
                <a:latin typeface="Novecento wide Book" pitchFamily="50" charset="0"/>
              </a:rPr>
              <a:t>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a:t>
            </a:r>
            <a:br>
              <a:rPr lang="es-PE" dirty="0" smtClean="0"/>
            </a:br>
            <a:r>
              <a:rPr lang="es-PE" dirty="0" smtClean="0"/>
              <a:t>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sz="1600" dirty="0" smtClean="0"/>
                <a:t>(Atender la deuda cuando te topes con ella)</a:t>
              </a:r>
              <a:endParaRPr lang="es-PE" dirty="0"/>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57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87580" y="1087722"/>
            <a:ext cx="5102280" cy="5102280"/>
          </a:xfrm>
          <a:prstGeom prst="rect">
            <a:avLst/>
          </a:prstGeom>
          <a:noFill/>
          <a:ln>
            <a:noFill/>
          </a:ln>
        </p:spPr>
      </p:pic>
      <p:sp>
        <p:nvSpPr>
          <p:cNvPr id="7" name="6 CuadroTexto"/>
          <p:cNvSpPr txBox="1"/>
          <p:nvPr/>
        </p:nvSpPr>
        <p:spPr>
          <a:xfrm>
            <a:off x="638379" y="1087722"/>
            <a:ext cx="2701169" cy="2739211"/>
          </a:xfrm>
          <a:prstGeom prst="rect">
            <a:avLst/>
          </a:prstGeom>
          <a:noFill/>
        </p:spPr>
        <p:txBody>
          <a:bodyPr wrap="square" rtlCol="0">
            <a:spAutoFit/>
          </a:bodyPr>
          <a:lstStyle/>
          <a:p>
            <a:r>
              <a:rPr lang="es-PE" sz="2800" b="1" dirty="0" err="1" smtClean="0">
                <a:solidFill>
                  <a:srgbClr val="0070C0"/>
                </a:solidFill>
              </a:rPr>
              <a:t>Drupal</a:t>
            </a:r>
            <a:r>
              <a:rPr lang="es-PE" sz="2800" b="1" dirty="0" smtClean="0">
                <a:solidFill>
                  <a:srgbClr val="0070C0"/>
                </a:solidFill>
              </a:rPr>
              <a:t> </a:t>
            </a:r>
            <a:r>
              <a:rPr lang="es-PE" sz="2800" b="1" dirty="0" err="1" smtClean="0">
                <a:solidFill>
                  <a:srgbClr val="0070C0"/>
                </a:solidFill>
              </a:rPr>
              <a:t>Core</a:t>
            </a:r>
            <a:r>
              <a:rPr lang="es-PE" sz="2800" b="1" dirty="0">
                <a:solidFill>
                  <a:srgbClr val="0070C0"/>
                </a:solidFill>
              </a:rPr>
              <a:t> </a:t>
            </a:r>
            <a:r>
              <a:rPr lang="es-PE" sz="2800" b="1" dirty="0" smtClean="0">
                <a:solidFill>
                  <a:srgbClr val="0070C0"/>
                </a:solidFill>
              </a:rPr>
              <a:t> </a:t>
            </a:r>
          </a:p>
          <a:p>
            <a:r>
              <a:rPr lang="es-PE" sz="2400" dirty="0" smtClean="0">
                <a:solidFill>
                  <a:schemeClr val="accent2"/>
                </a:solidFill>
              </a:rPr>
              <a:t>Versión: 8.0 </a:t>
            </a:r>
            <a:r>
              <a:rPr lang="es-PE" sz="2400" dirty="0" err="1" smtClean="0">
                <a:solidFill>
                  <a:schemeClr val="accent2"/>
                </a:solidFill>
              </a:rPr>
              <a:t>Dev</a:t>
            </a:r>
            <a:endParaRPr lang="es-PE" sz="2400" dirty="0">
              <a:solidFill>
                <a:schemeClr val="accent2"/>
              </a:solidFill>
            </a:endParaRPr>
          </a:p>
          <a:p>
            <a:endParaRPr lang="es-PE" sz="2400" dirty="0" smtClean="0">
              <a:solidFill>
                <a:schemeClr val="accent2"/>
              </a:solidFill>
            </a:endParaRPr>
          </a:p>
          <a:p>
            <a:r>
              <a:rPr lang="es-PE" sz="2400" dirty="0" smtClean="0">
                <a:solidFill>
                  <a:schemeClr val="accent2"/>
                </a:solidFill>
              </a:rPr>
              <a:t>Uno de los CMS más usados y populares del mundo.</a:t>
            </a: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Distribuir en cada sprint</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456298" y="2546334"/>
            <a:ext cx="4043754"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r>
              <a:rPr lang="es-PE" sz="2400" dirty="0" err="1" smtClean="0">
                <a:solidFill>
                  <a:schemeClr val="accent2"/>
                </a:solidFill>
              </a:rPr>
              <a:t>Outcomes</a:t>
            </a:r>
            <a:r>
              <a:rPr lang="es-PE" sz="2400" dirty="0" smtClean="0">
                <a:solidFill>
                  <a:schemeClr val="accent2"/>
                </a:solidFill>
              </a:rPr>
              <a:t> no Outputs.</a:t>
            </a:r>
            <a:br>
              <a:rPr lang="es-PE" sz="2400" dirty="0" smtClean="0">
                <a:solidFill>
                  <a:schemeClr val="accent2"/>
                </a:solidFill>
              </a:rPr>
            </a:br>
            <a:r>
              <a:rPr lang="es-PE" sz="2400" dirty="0" smtClean="0">
                <a:solidFill>
                  <a:schemeClr val="accent2"/>
                </a:solidFill>
              </a:rPr>
              <a:t>(Business </a:t>
            </a:r>
            <a:r>
              <a:rPr lang="es-PE" sz="2400" dirty="0" err="1" smtClean="0">
                <a:solidFill>
                  <a:schemeClr val="accent2"/>
                </a:solidFill>
              </a:rPr>
              <a:t>Value</a:t>
            </a:r>
            <a:r>
              <a:rPr lang="es-PE" sz="2400" dirty="0" smtClean="0">
                <a:solidFill>
                  <a:schemeClr val="accent2"/>
                </a:solidFill>
              </a:rPr>
              <a:t>).</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394086" y="2551837"/>
            <a:ext cx="6355829" cy="1754326"/>
          </a:xfrm>
          <a:prstGeom prst="rect">
            <a:avLst/>
          </a:prstGeom>
          <a:noFill/>
        </p:spPr>
        <p:txBody>
          <a:bodyPr wrap="square" rtlCol="0">
            <a:spAutoFit/>
          </a:bodyPr>
          <a:lstStyle/>
          <a:p>
            <a:pPr algn="ctr"/>
            <a:r>
              <a:rPr lang="es-PE" sz="3600" i="1" dirty="0" smtClean="0">
                <a:solidFill>
                  <a:schemeClr val="accent2"/>
                </a:solidFill>
              </a:rPr>
              <a:t>“Podremos ignorar la calidad pero los problemas de la calidad nunca nos ignorarán”</a:t>
            </a:r>
            <a:endParaRPr lang="es-PE" sz="3600" i="1" dirty="0">
              <a:solidFill>
                <a:schemeClr val="accent2"/>
              </a:solidFill>
            </a:endParaRPr>
          </a:p>
        </p:txBody>
      </p:sp>
    </p:spTree>
    <p:extLst>
      <p:ext uri="{BB962C8B-B14F-4D97-AF65-F5344CB8AC3E}">
        <p14:creationId xmlns:p14="http://schemas.microsoft.com/office/powerpoint/2010/main" val="3289219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528074"/>
            <a:ext cx="5810626" cy="4430152"/>
            <a:chOff x="327058" y="1748507"/>
            <a:chExt cx="5810626" cy="4430152"/>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2533812" y="5286107"/>
              <a:ext cx="3603872" cy="892552"/>
            </a:xfrm>
            <a:prstGeom prst="rect">
              <a:avLst/>
            </a:prstGeom>
            <a:noFill/>
          </p:spPr>
          <p:txBody>
            <a:bodyPr wrap="none" rtlCol="0">
              <a:spAutoFit/>
            </a:bodyPr>
            <a:lstStyle/>
            <a:p>
              <a:pPr algn="ctr"/>
              <a:r>
                <a:rPr lang="es-PE" sz="2800" dirty="0" err="1" smtClean="0">
                  <a:solidFill>
                    <a:schemeClr val="bg2"/>
                  </a:solidFill>
                </a:rPr>
                <a:t>Constraints</a:t>
              </a:r>
              <a:r>
                <a:rPr lang="es-PE" sz="2800" dirty="0" smtClean="0">
                  <a:solidFill>
                    <a:schemeClr val="bg2"/>
                  </a:solidFill>
                </a:rPr>
                <a:t/>
              </a:r>
              <a:br>
                <a:rPr lang="es-PE" sz="2800" dirty="0" smtClean="0">
                  <a:solidFill>
                    <a:schemeClr val="bg2"/>
                  </a:solidFill>
                </a:rPr>
              </a:br>
              <a:r>
                <a:rPr lang="es-PE" sz="2400" dirty="0" smtClean="0">
                  <a:solidFill>
                    <a:schemeClr val="bg2"/>
                  </a:solidFill>
                </a:rPr>
                <a:t>(</a:t>
              </a:r>
              <a:r>
                <a:rPr lang="es-PE" sz="2400" dirty="0" err="1" smtClean="0">
                  <a:solidFill>
                    <a:schemeClr val="bg2"/>
                  </a:solidFill>
                </a:rPr>
                <a:t>Scope</a:t>
              </a:r>
              <a:r>
                <a:rPr lang="es-PE" sz="2400" dirty="0" smtClean="0">
                  <a:solidFill>
                    <a:schemeClr val="bg2"/>
                  </a:solidFill>
                </a:rPr>
                <a:t>, Schedule, </a:t>
              </a:r>
              <a:r>
                <a:rPr lang="es-PE" sz="2400" dirty="0" err="1" smtClean="0">
                  <a:solidFill>
                    <a:schemeClr val="bg2"/>
                  </a:solidFill>
                </a:rPr>
                <a:t>Cost</a:t>
              </a:r>
              <a:r>
                <a:rPr lang="es-PE" sz="2400" dirty="0">
                  <a:solidFill>
                    <a:schemeClr val="bg2"/>
                  </a:solidFill>
                </a:rPr>
                <a:t>)</a:t>
              </a: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cxnSp>
        <p:nvCxnSpPr>
          <p:cNvPr id="11" name="10 Conector recto de flecha"/>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Distribución</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2385017" y="2635582"/>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sp>
        <p:nvSpPr>
          <p:cNvPr id="13" name="12 Rectángulo redondeado"/>
          <p:cNvSpPr/>
          <p:nvPr/>
        </p:nvSpPr>
        <p:spPr>
          <a:xfrm>
            <a:off x="792000" y="5303113"/>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4" name="13 Conector recto de flecha"/>
          <p:cNvCxnSpPr>
            <a:stCxn id="13" idx="0"/>
          </p:cNvCxnSpPr>
          <p:nvPr/>
        </p:nvCxnSpPr>
        <p:spPr>
          <a:xfrm flipH="1" flipV="1">
            <a:off x="1931132" y="4876801"/>
            <a:ext cx="11764" cy="426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3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a:spLocks noGrp="1"/>
          </p:cNvSpPr>
          <p:nvPr>
            <p:ph type="title"/>
          </p:nvPr>
        </p:nvSpPr>
        <p:spPr>
          <a:xfrm>
            <a:off x="457199" y="287999"/>
            <a:ext cx="8229600" cy="1143235"/>
          </a:xfrm>
        </p:spPr>
        <p:txBody>
          <a:bodyPr/>
          <a:lstStyle/>
          <a:p>
            <a:r>
              <a:rPr lang="es-PE" b="1" dirty="0" smtClean="0">
                <a:latin typeface="Novecento wide Book" pitchFamily="50" charset="0"/>
              </a:rPr>
              <a:t>DRUPAL</a:t>
            </a:r>
            <a:br>
              <a:rPr lang="es-PE" b="1" dirty="0" smtClean="0">
                <a:latin typeface="Novecento wide Book" pitchFamily="50" charset="0"/>
              </a:rPr>
            </a:br>
            <a:r>
              <a:rPr lang="es-PE" b="1" dirty="0" smtClean="0">
                <a:latin typeface="Novecento wide Book" pitchFamily="50" charset="0"/>
              </a:rPr>
              <a:t>RELEASE TIMELINE</a:t>
            </a:r>
            <a:endParaRPr lang="es-PE" b="1" dirty="0">
              <a:latin typeface="Novecento wide Book" pitchFamily="50" charset="0"/>
            </a:endParaRPr>
          </a:p>
        </p:txBody>
      </p:sp>
      <p:graphicFrame>
        <p:nvGraphicFramePr>
          <p:cNvPr id="8" name="1 Gráfico"/>
          <p:cNvGraphicFramePr>
            <a:graphicFrameLocks/>
          </p:cNvGraphicFramePr>
          <p:nvPr>
            <p:extLst>
              <p:ext uri="{D42A27DB-BD31-4B8C-83A1-F6EECF244321}">
                <p14:modId xmlns:p14="http://schemas.microsoft.com/office/powerpoint/2010/main" val="739180634"/>
              </p:ext>
            </p:extLst>
          </p:nvPr>
        </p:nvGraphicFramePr>
        <p:xfrm>
          <a:off x="1242390" y="2664000"/>
          <a:ext cx="6858000" cy="4353337"/>
        </p:xfrm>
        <a:graphic>
          <a:graphicData uri="http://schemas.openxmlformats.org/drawingml/2006/chart">
            <c:chart xmlns:c="http://schemas.openxmlformats.org/drawingml/2006/chart" xmlns:r="http://schemas.openxmlformats.org/officeDocument/2006/relationships" r:id="rId3"/>
          </a:graphicData>
        </a:graphic>
      </p:graphicFrame>
      <p:sp>
        <p:nvSpPr>
          <p:cNvPr id="3" name="2 Llamada rectangular"/>
          <p:cNvSpPr/>
          <p:nvPr/>
        </p:nvSpPr>
        <p:spPr>
          <a:xfrm>
            <a:off x="801234" y="301069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6" name="5 Llamada rectangular"/>
          <p:cNvSpPr/>
          <p:nvPr/>
        </p:nvSpPr>
        <p:spPr>
          <a:xfrm>
            <a:off x="1158365" y="241270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7" name="6 Llamada rectangular"/>
          <p:cNvSpPr/>
          <p:nvPr/>
        </p:nvSpPr>
        <p:spPr>
          <a:xfrm>
            <a:off x="1670870" y="241270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9" name="8 Llamada rectangular"/>
          <p:cNvSpPr/>
          <p:nvPr/>
        </p:nvSpPr>
        <p:spPr>
          <a:xfrm>
            <a:off x="2179046" y="241270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10" name="9 Llamada rectangular"/>
          <p:cNvSpPr/>
          <p:nvPr/>
        </p:nvSpPr>
        <p:spPr>
          <a:xfrm>
            <a:off x="3166333" y="241270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12" name="11 Llamada rectangular"/>
          <p:cNvSpPr/>
          <p:nvPr/>
        </p:nvSpPr>
        <p:spPr>
          <a:xfrm>
            <a:off x="4080733"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13" name="12 Llamada rectangular"/>
          <p:cNvSpPr/>
          <p:nvPr/>
        </p:nvSpPr>
        <p:spPr>
          <a:xfrm>
            <a:off x="4613380" y="241270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14" name="13 Llamada rectangular"/>
          <p:cNvSpPr/>
          <p:nvPr/>
        </p:nvSpPr>
        <p:spPr>
          <a:xfrm>
            <a:off x="5918719" y="240698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15" name="14 Llamada rectangular"/>
          <p:cNvSpPr/>
          <p:nvPr/>
        </p:nvSpPr>
        <p:spPr>
          <a:xfrm>
            <a:off x="7522232"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V8</a:t>
            </a:r>
            <a:endParaRPr lang="es-PE" sz="1200" dirty="0"/>
          </a:p>
        </p:txBody>
      </p:sp>
      <p:sp>
        <p:nvSpPr>
          <p:cNvPr id="4" name="3 CuadroTexto"/>
          <p:cNvSpPr txBox="1"/>
          <p:nvPr/>
        </p:nvSpPr>
        <p:spPr>
          <a:xfrm>
            <a:off x="7431102" y="4582995"/>
            <a:ext cx="578259" cy="461665"/>
          </a:xfrm>
          <a:prstGeom prst="rect">
            <a:avLst/>
          </a:prstGeom>
          <a:noFill/>
        </p:spPr>
        <p:txBody>
          <a:bodyPr wrap="square" rtlCol="0">
            <a:spAutoFit/>
          </a:bodyPr>
          <a:lstStyle/>
          <a:p>
            <a:r>
              <a:rPr lang="es-PE" sz="2400" b="1" dirty="0" smtClean="0">
                <a:solidFill>
                  <a:srgbClr val="FF0000"/>
                </a:solidFill>
                <a:latin typeface="Arial" panose="020B0604020202020204" pitchFamily="34" charset="0"/>
                <a:cs typeface="Arial" panose="020B0604020202020204" pitchFamily="34" charset="0"/>
              </a:rPr>
              <a:t>¿</a:t>
            </a:r>
            <a:r>
              <a:rPr lang="es-PE" sz="2400" b="1" dirty="0" smtClean="0">
                <a:solidFill>
                  <a:srgbClr val="FF0000"/>
                </a:solidFill>
              </a:rPr>
              <a:t>?</a:t>
            </a:r>
            <a:endParaRPr lang="es-PE" sz="2400" b="1" dirty="0">
              <a:solidFill>
                <a:srgbClr val="FF0000"/>
              </a:solidFill>
            </a:endParaRPr>
          </a:p>
        </p:txBody>
      </p:sp>
    </p:spTree>
    <p:extLst>
      <p:ext uri="{BB962C8B-B14F-4D97-AF65-F5344CB8AC3E}">
        <p14:creationId xmlns:p14="http://schemas.microsoft.com/office/powerpoint/2010/main" val="2849263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Cuantificar la deuda</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348903"/>
            <a:ext cx="7560000" cy="2458409"/>
          </a:xfrm>
          <a:prstGeom prst="rect">
            <a:avLst/>
          </a:prstGeom>
        </p:spPr>
      </p:pic>
      <p:sp>
        <p:nvSpPr>
          <p:cNvPr id="36" name="35 Rectángulo"/>
          <p:cNvSpPr/>
          <p:nvPr/>
        </p:nvSpPr>
        <p:spPr>
          <a:xfrm>
            <a:off x="792000" y="3971488"/>
            <a:ext cx="7560000" cy="1615827"/>
          </a:xfrm>
          <a:prstGeom prst="rect">
            <a:avLst/>
          </a:prstGeom>
        </p:spPr>
        <p:txBody>
          <a:bodyPr wrap="square">
            <a:spAutoFit/>
          </a:bodyPr>
          <a:lstStyle/>
          <a:p>
            <a:pPr marL="285750" indent="-285750">
              <a:lnSpc>
                <a:spcPct val="150000"/>
              </a:lnSpc>
              <a:buFont typeface="Arial" pitchFamily="34" charset="0"/>
              <a:buChar char="•"/>
            </a:pPr>
            <a:r>
              <a:rPr lang="es-PE" sz="2200" dirty="0" smtClean="0">
                <a:solidFill>
                  <a:schemeClr val="accent2"/>
                </a:solidFill>
              </a:rPr>
              <a:t>El riesgo de ejecución es aceptable?</a:t>
            </a:r>
          </a:p>
          <a:p>
            <a:pPr marL="285750" indent="-285750">
              <a:lnSpc>
                <a:spcPct val="150000"/>
              </a:lnSpc>
              <a:buFont typeface="Arial" pitchFamily="34" charset="0"/>
              <a:buChar char="•"/>
            </a:pPr>
            <a:r>
              <a:rPr lang="es-PE" sz="2200" dirty="0" smtClean="0">
                <a:solidFill>
                  <a:schemeClr val="accent2"/>
                </a:solidFill>
              </a:rPr>
              <a:t>El producto puede continuar dando valor en el futuro?</a:t>
            </a:r>
          </a:p>
          <a:p>
            <a:pPr marL="285750" indent="-285750">
              <a:lnSpc>
                <a:spcPct val="150000"/>
              </a:lnSpc>
              <a:buFont typeface="Arial" pitchFamily="34" charset="0"/>
              <a:buChar char="•"/>
            </a:pPr>
            <a:r>
              <a:rPr lang="es-PE" sz="2200" dirty="0" smtClean="0">
                <a:solidFill>
                  <a:schemeClr val="accent2"/>
                </a:solidFill>
              </a:rPr>
              <a:t>Definir </a:t>
            </a:r>
            <a:r>
              <a:rPr lang="es-PE" sz="2200" dirty="0">
                <a:solidFill>
                  <a:schemeClr val="accent2"/>
                </a:solidFill>
              </a:rPr>
              <a:t>límites </a:t>
            </a:r>
            <a:r>
              <a:rPr lang="es-PE" sz="2200" dirty="0" smtClean="0">
                <a:solidFill>
                  <a:schemeClr val="accent2"/>
                </a:solidFill>
              </a:rPr>
              <a:t>para tomar decisiones informadas.</a:t>
            </a:r>
          </a:p>
        </p:txBody>
      </p:sp>
      <p:sp>
        <p:nvSpPr>
          <p:cNvPr id="10" name="9 Rectángulo redondeado"/>
          <p:cNvSpPr/>
          <p:nvPr/>
        </p:nvSpPr>
        <p:spPr>
          <a:xfrm>
            <a:off x="792000" y="1348903"/>
            <a:ext cx="2368295" cy="2458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SQALE</a:t>
            </a:r>
            <a:endParaRPr lang="es-PE" b="1" dirty="0">
              <a:latin typeface="Novecento wide Book" pitchFamily="50"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634" y="1011197"/>
            <a:ext cx="6160731" cy="57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redondeado"/>
          <p:cNvSpPr/>
          <p:nvPr/>
        </p:nvSpPr>
        <p:spPr>
          <a:xfrm>
            <a:off x="1610147" y="1148207"/>
            <a:ext cx="3282695" cy="9533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40303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Preguntas</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5" y="1710266"/>
            <a:ext cx="3503760" cy="3503760"/>
          </a:xfrm>
          <a:prstGeom prst="rect">
            <a:avLst/>
          </a:prstGeom>
          <a:noFill/>
          <a:ln>
            <a:noFill/>
          </a:ln>
        </p:spPr>
      </p:pic>
      <p:sp>
        <p:nvSpPr>
          <p:cNvPr id="2" name="1 CuadroTexto"/>
          <p:cNvSpPr txBox="1"/>
          <p:nvPr/>
        </p:nvSpPr>
        <p:spPr>
          <a:xfrm>
            <a:off x="4571998" y="1535168"/>
            <a:ext cx="4099199" cy="2400657"/>
          </a:xfrm>
          <a:prstGeom prst="rect">
            <a:avLst/>
          </a:prstGeom>
          <a:noFill/>
        </p:spPr>
        <p:txBody>
          <a:bodyPr wrap="none" rtlCol="0">
            <a:spAutoFit/>
          </a:bodyPr>
          <a:lstStyle/>
          <a:p>
            <a:pPr>
              <a:lnSpc>
                <a:spcPct val="150000"/>
              </a:lnSpc>
            </a:pPr>
            <a:r>
              <a:rPr lang="es-PE" sz="2800" b="1" dirty="0" err="1" smtClean="0">
                <a:solidFill>
                  <a:schemeClr val="accent1"/>
                </a:solidFill>
              </a:rPr>
              <a:t>Angel</a:t>
            </a:r>
            <a:r>
              <a:rPr lang="es-PE" sz="2800" b="1" dirty="0" smtClean="0">
                <a:solidFill>
                  <a:schemeClr val="accent1"/>
                </a:solidFill>
              </a:rPr>
              <a:t> Núñez Salazar</a:t>
            </a:r>
          </a:p>
          <a:p>
            <a:pPr>
              <a:lnSpc>
                <a:spcPct val="150000"/>
              </a:lnSpc>
            </a:pPr>
            <a:r>
              <a:rPr lang="es-PE" sz="2400" dirty="0" err="1" smtClean="0">
                <a:solidFill>
                  <a:schemeClr val="accent2"/>
                </a:solidFill>
              </a:rPr>
              <a:t>angel.nunez@kleer.la</a:t>
            </a:r>
            <a:endParaRPr lang="es-PE" sz="2400" dirty="0" smtClean="0">
              <a:solidFill>
                <a:schemeClr val="accent2"/>
              </a:solidFill>
            </a:endParaRPr>
          </a:p>
          <a:p>
            <a:pPr>
              <a:lnSpc>
                <a:spcPct val="150000"/>
              </a:lnSpc>
            </a:pPr>
            <a:r>
              <a:rPr lang="es-PE" sz="2400" dirty="0" smtClean="0">
                <a:solidFill>
                  <a:schemeClr val="accent2"/>
                </a:solidFill>
              </a:rPr>
              <a:t>snahider.blogspot.com</a:t>
            </a:r>
          </a:p>
          <a:p>
            <a:pPr>
              <a:lnSpc>
                <a:spcPct val="150000"/>
              </a:lnSpc>
            </a:pPr>
            <a:r>
              <a:rPr lang="es-PE" sz="2400" dirty="0" smtClean="0">
                <a:solidFill>
                  <a:schemeClr val="accent2"/>
                </a:solidFill>
              </a:rPr>
              <a:t>@</a:t>
            </a:r>
            <a:r>
              <a:rPr lang="es-PE" sz="2400" dirty="0" err="1" smtClean="0">
                <a:solidFill>
                  <a:schemeClr val="accent2"/>
                </a:solidFill>
              </a:rPr>
              <a:t>snahider</a:t>
            </a:r>
            <a:endParaRPr lang="es-PE" sz="2400" dirty="0">
              <a:solidFill>
                <a:schemeClr val="accent2"/>
              </a:solidFill>
            </a:endParaRPr>
          </a:p>
        </p:txBody>
      </p:sp>
    </p:spTree>
    <p:extLst>
      <p:ext uri="{BB962C8B-B14F-4D97-AF65-F5344CB8AC3E}">
        <p14:creationId xmlns:p14="http://schemas.microsoft.com/office/powerpoint/2010/main" val="409806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t>
            </a:r>
            <a:r>
              <a:rPr lang="en-US" b="1" dirty="0" err="1" smtClean="0">
                <a:latin typeface="Novecento wide Book" pitchFamily="50" charset="0"/>
              </a:rPr>
              <a:t>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
        <p:nvSpPr>
          <p:cNvPr id="5" name="4 Rectángulo redondeado"/>
          <p:cNvSpPr/>
          <p:nvPr/>
        </p:nvSpPr>
        <p:spPr>
          <a:xfrm>
            <a:off x="596347" y="1117832"/>
            <a:ext cx="2922105" cy="5320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COST OF CHANGE</a:t>
            </a:r>
            <a:endParaRPr lang="es-PE" b="1" dirty="0">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DEFINICIÓN</a:t>
            </a:r>
            <a:endParaRPr lang="es-PE" b="1" dirty="0">
              <a:latin typeface="Novecento wide Book" pitchFamily="50" charset="0"/>
            </a:endParaRPr>
          </a:p>
        </p:txBody>
      </p:sp>
      <p:sp>
        <p:nvSpPr>
          <p:cNvPr id="6" name="5 CuadroTexto"/>
          <p:cNvSpPr txBox="1"/>
          <p:nvPr/>
        </p:nvSpPr>
        <p:spPr>
          <a:xfrm>
            <a:off x="1063992" y="2618021"/>
            <a:ext cx="7016017" cy="1077218"/>
          </a:xfrm>
          <a:prstGeom prst="rect">
            <a:avLst/>
          </a:prstGeom>
          <a:noFill/>
        </p:spPr>
        <p:txBody>
          <a:bodyPr wrap="square" rtlCol="0">
            <a:spAutoFit/>
          </a:bodyPr>
          <a:lstStyle/>
          <a:p>
            <a:pPr algn="ctr"/>
            <a:r>
              <a:rPr lang="es-PE" sz="3200" i="1" dirty="0" smtClean="0">
                <a:solidFill>
                  <a:schemeClr val="accent2"/>
                </a:solidFill>
              </a:rPr>
              <a:t>"</a:t>
            </a:r>
            <a:r>
              <a:rPr lang="en-US" sz="3200" i="1" dirty="0" smtClean="0">
                <a:solidFill>
                  <a:schemeClr val="accent2"/>
                </a:solidFill>
              </a:rPr>
              <a:t>Technical Debt </a:t>
            </a:r>
            <a:r>
              <a:rPr lang="en-US" sz="3200" i="1" dirty="0">
                <a:solidFill>
                  <a:schemeClr val="accent2"/>
                </a:solidFill>
              </a:rPr>
              <a:t>is  everything </a:t>
            </a:r>
            <a:r>
              <a:rPr lang="en-US" sz="3200" i="1" dirty="0" smtClean="0">
                <a:solidFill>
                  <a:schemeClr val="accent2"/>
                </a:solidFill>
              </a:rPr>
              <a:t>that makes </a:t>
            </a:r>
            <a:r>
              <a:rPr lang="en-US" sz="3200" i="1" dirty="0">
                <a:solidFill>
                  <a:schemeClr val="accent2"/>
                </a:solidFill>
              </a:rPr>
              <a:t>your code harder to change</a:t>
            </a:r>
            <a:r>
              <a:rPr lang="es-PE" sz="3200" i="1" dirty="0" smtClean="0">
                <a:solidFill>
                  <a:schemeClr val="accent2"/>
                </a:solidFill>
              </a:rPr>
              <a:t>"</a:t>
            </a:r>
            <a:endParaRPr lang="es-PE" sz="3200" i="1" dirty="0">
              <a:solidFill>
                <a:schemeClr val="accent2"/>
              </a:solidFill>
            </a:endParaRPr>
          </a:p>
        </p:txBody>
      </p:sp>
      <p:sp>
        <p:nvSpPr>
          <p:cNvPr id="9" name="8 CuadroTexto"/>
          <p:cNvSpPr txBox="1"/>
          <p:nvPr/>
        </p:nvSpPr>
        <p:spPr>
          <a:xfrm>
            <a:off x="3782842" y="3957032"/>
            <a:ext cx="4943982" cy="646331"/>
          </a:xfrm>
          <a:prstGeom prst="rect">
            <a:avLst/>
          </a:prstGeom>
          <a:noFill/>
        </p:spPr>
        <p:txBody>
          <a:bodyPr wrap="none" rtlCol="0">
            <a:spAutoFit/>
          </a:bodyPr>
          <a:lstStyle/>
          <a:p>
            <a:pPr algn="ctr"/>
            <a:r>
              <a:rPr lang="en-US" b="1" dirty="0" smtClean="0">
                <a:solidFill>
                  <a:srgbClr val="FF0000"/>
                </a:solidFill>
              </a:rPr>
              <a:t>Tom </a:t>
            </a:r>
            <a:r>
              <a:rPr lang="en-US" b="1" dirty="0" err="1" smtClean="0">
                <a:solidFill>
                  <a:srgbClr val="FF0000"/>
                </a:solidFill>
              </a:rPr>
              <a:t>Poppendieck</a:t>
            </a:r>
            <a:r>
              <a:rPr lang="en-US" b="1" dirty="0" smtClean="0">
                <a:solidFill>
                  <a:srgbClr val="FF0000"/>
                </a:solidFill>
              </a:rPr>
              <a:t> </a:t>
            </a:r>
            <a:br>
              <a:rPr lang="en-US" b="1" dirty="0" smtClean="0">
                <a:solidFill>
                  <a:srgbClr val="FF0000"/>
                </a:solidFill>
              </a:rPr>
            </a:br>
            <a:r>
              <a:rPr lang="en-US" b="1" dirty="0" err="1" smtClean="0">
                <a:solidFill>
                  <a:srgbClr val="FF0000"/>
                </a:solidFill>
              </a:rPr>
              <a:t>Autor</a:t>
            </a:r>
            <a:r>
              <a:rPr lang="en-US" b="1" dirty="0" smtClean="0">
                <a:solidFill>
                  <a:srgbClr val="FF0000"/>
                </a:solidFill>
              </a:rPr>
              <a:t> de "Lean Software Development"</a:t>
            </a:r>
            <a:endParaRPr lang="es-PE" b="1" dirty="0">
              <a:solidFill>
                <a:srgbClr val="FF0000"/>
              </a:solidFill>
            </a:endParaRPr>
          </a:p>
        </p:txBody>
      </p:sp>
    </p:spTree>
    <p:extLst>
      <p:ext uri="{BB962C8B-B14F-4D97-AF65-F5344CB8AC3E}">
        <p14:creationId xmlns:p14="http://schemas.microsoft.com/office/powerpoint/2010/main" val="294680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42058</TotalTime>
  <Words>9023</Words>
  <Application>Microsoft Macintosh PowerPoint</Application>
  <PresentationFormat>On-screen Show (4:3)</PresentationFormat>
  <Paragraphs>811</Paragraphs>
  <Slides>53</Slides>
  <Notes>53</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Six 4:3 Light</vt:lpstr>
      <vt:lpstr>SOFTWARE DEBT QUÉ ES Y CÓMO  GESTIONARLO HOLÍSTICAMENTE</vt:lpstr>
      <vt:lpstr>PowerPoint Presentation</vt:lpstr>
      <vt:lpstr>UN CASO REAL</vt:lpstr>
      <vt:lpstr>LA VICTIMA</vt:lpstr>
      <vt:lpstr>DRUPAL RELEASE TIMELINE</vt:lpstr>
      <vt:lpstr>EL PROBLEMA</vt:lpstr>
      <vt:lpstr>METÁFORA</vt:lpstr>
      <vt:lpstr>COST OF CHANGE</vt:lpstr>
      <vt:lpstr>DEFINICIÓN</vt:lpstr>
      <vt:lpstr>Mi definición</vt:lpstr>
      <vt:lpstr>EJEMPLO DE TECHNICAL DEBT  (TERRIBLEMENTE FAMILIAR)</vt:lpstr>
      <vt:lpstr>TECHNICAL DEBT IS BAD</vt:lpstr>
      <vt:lpstr>PowerPoint Presentation</vt:lpstr>
      <vt:lpstr>TECHNICAL DEBT IS GOOD</vt:lpstr>
      <vt:lpstr>PowerPoint Presentation</vt:lpstr>
      <vt:lpstr>ENFRENTA LA CRUDA REALIDAD</vt:lpstr>
      <vt:lpstr>PowerPoint Presentation</vt:lpstr>
      <vt:lpstr>No caigas en la trampa</vt:lpstr>
      <vt:lpstr>PowerPoint Presentation</vt:lpstr>
      <vt:lpstr>PowerPoint Presentation</vt:lpstr>
      <vt:lpstr>Involucrar y EDUCAR</vt:lpstr>
      <vt:lpstr>PowerPoint Presentation</vt:lpstr>
      <vt:lpstr>PowerPoint Presentation</vt:lpstr>
      <vt:lpstr>PowerPoint Presentation</vt:lpstr>
      <vt:lpstr>PowerPoint Presentation</vt:lpstr>
      <vt:lpstr>PowerPoint Presentation</vt:lpstr>
      <vt:lpstr>Visualizar y Medir</vt:lpstr>
      <vt:lpstr>PowerPoint Presentation</vt:lpstr>
      <vt:lpstr>PowerPoint Presentation</vt:lpstr>
      <vt:lpstr>PowerPoint Presentation</vt:lpstr>
      <vt:lpstr>PowerPoint Presentation</vt:lpstr>
      <vt:lpstr>PowerPoint Presentation</vt:lpstr>
      <vt:lpstr>SOSTENER EL RITMO  Y LA CALIDAD</vt:lpstr>
      <vt:lpstr>PowerPoint Presentation</vt:lpstr>
      <vt:lpstr>PowerPoint Presentation</vt:lpstr>
      <vt:lpstr>PowerPoint Presentation</vt:lpstr>
      <vt:lpstr>Atender y Pagar  la deuda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Incluir la calidad en la gestión del portfolio</vt:lpstr>
      <vt:lpstr>PowerPoint Presentation</vt:lpstr>
      <vt:lpstr>PowerPoint Presentation</vt:lpstr>
      <vt:lpstr>PowerPoint Presentation</vt:lpstr>
      <vt:lpstr>MÉTRICA</vt:lpstr>
      <vt:lpstr>PowerPoint Presentation</vt:lpstr>
      <vt:lpstr>PowerPoint Presentation</vt:lpstr>
      <vt:lpstr>PowerPoint Presentation</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Angel Nuñez</cp:lastModifiedBy>
  <cp:revision>2108</cp:revision>
  <dcterms:created xsi:type="dcterms:W3CDTF">2006-08-16T00:00:00Z</dcterms:created>
  <dcterms:modified xsi:type="dcterms:W3CDTF">2014-12-02T11:20:36Z</dcterms:modified>
</cp:coreProperties>
</file>